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10400" cy="9271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94"/>
    <a:srgbClr val="E3163D"/>
    <a:srgbClr val="0B2F63"/>
    <a:srgbClr val="004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8" autoAdjust="0"/>
  </p:normalViewPr>
  <p:slideViewPr>
    <p:cSldViewPr>
      <p:cViewPr>
        <p:scale>
          <a:sx n="30" d="100"/>
          <a:sy n="30" d="100"/>
        </p:scale>
        <p:origin x="-582" y="-61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E4877CF-C234-4021-94D8-FBFD63913CCB}" type="datetimeFigureOut">
              <a:rPr lang="en-US" smtClean="0"/>
              <a:t>3/7/2012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p:cNvPicPr>
            <a:picLocks noChangeAspect="1"/>
          </p:cNvPicPr>
          <p:nvPr/>
        </p:nvPicPr>
        <p:blipFill rotWithShape="1">
          <a:blip r:embed="rId2" cstate="print">
            <a:extLst>
              <a:ext uri="{28A0092B-C50C-407E-A947-70E740481C1C}">
                <a14:useLocalDpi xmlns:a14="http://schemas.microsoft.com/office/drawing/2010/main" val="0"/>
              </a:ext>
            </a:extLst>
          </a:blip>
          <a:srcRect l="15448" t="25216" r="17493" b="29965"/>
          <a:stretch/>
        </p:blipFill>
        <p:spPr>
          <a:xfrm rot="10800000">
            <a:off x="0" y="4800600"/>
            <a:ext cx="43891200" cy="17145000"/>
          </a:xfrm>
          <a:prstGeom prst="rect">
            <a:avLst/>
          </a:prstGeom>
        </p:spPr>
      </p:pic>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1804" t="33345" r="9448" b="27846"/>
          <a:stretch/>
        </p:blipFill>
        <p:spPr>
          <a:xfrm>
            <a:off x="-28905" y="4724878"/>
            <a:ext cx="43920105" cy="17220723"/>
          </a:xfrm>
          <a:prstGeom prst="rect">
            <a:avLst/>
          </a:prstGeom>
        </p:spPr>
      </p:pic>
      <p:sp>
        <p:nvSpPr>
          <p:cNvPr id="6" name="Rectangle 5"/>
          <p:cNvSpPr/>
          <p:nvPr/>
        </p:nvSpPr>
        <p:spPr>
          <a:xfrm>
            <a:off x="11569700" y="5410200"/>
            <a:ext cx="207518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11822343" y="12922289"/>
            <a:ext cx="20029255" cy="255454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a:t>
            </a:r>
            <a:r>
              <a:rPr lang="en-US" sz="3200" dirty="0" smtClean="0">
                <a:solidFill>
                  <a:prstClr val="black"/>
                </a:solidFill>
                <a:latin typeface="Garamand" pitchFamily="2" charset="0"/>
                <a:cs typeface="Times New Roman" pitchFamily="18" charset="0"/>
              </a:rPr>
              <a:t>of this </a:t>
            </a:r>
            <a:r>
              <a:rPr lang="en-US" sz="3200" dirty="0">
                <a:solidFill>
                  <a:prstClr val="black"/>
                </a:solidFill>
                <a:latin typeface="Garamand" pitchFamily="2" charset="0"/>
                <a:cs typeface="Times New Roman" pitchFamily="18" charset="0"/>
              </a:rPr>
              <a:t>text. We have </a:t>
            </a:r>
            <a:r>
              <a:rPr lang="en-US" sz="3200" dirty="0" smtClean="0">
                <a:solidFill>
                  <a:prstClr val="black"/>
                </a:solidFill>
                <a:latin typeface="Garamand" pitchFamily="2" charset="0"/>
                <a:cs typeface="Times New Roman" pitchFamily="18" charset="0"/>
              </a:rPr>
              <a:t> included some pictures </a:t>
            </a:r>
            <a:r>
              <a:rPr lang="en-US" sz="3200" dirty="0" smtClean="0">
                <a:solidFill>
                  <a:prstClr val="black"/>
                </a:solidFill>
                <a:latin typeface="Garamand" pitchFamily="2" charset="0"/>
                <a:cs typeface="Times New Roman" pitchFamily="18" charset="0"/>
              </a:rPr>
              <a:t>that can </a:t>
            </a:r>
            <a:r>
              <a:rPr lang="en-US" sz="3200" dirty="0" smtClean="0">
                <a:solidFill>
                  <a:prstClr val="black"/>
                </a:solidFill>
                <a:latin typeface="Garamand" pitchFamily="2" charset="0"/>
                <a:cs typeface="Times New Roman" pitchFamily="18" charset="0"/>
              </a:rPr>
              <a:t>be moved</a:t>
            </a:r>
            <a:r>
              <a:rPr lang="en-US" sz="3200" dirty="0" smtClean="0">
                <a:solidFill>
                  <a:prstClr val="black"/>
                </a:solidFill>
                <a:latin typeface="Garamand" pitchFamily="2" charset="0"/>
                <a:cs typeface="Times New Roman" pitchFamily="18" charset="0"/>
              </a:rPr>
              <a:t>, or removed,</a:t>
            </a:r>
          </a:p>
          <a:p>
            <a:pPr lvl="0"/>
            <a:r>
              <a:rPr lang="en-US" sz="3200" dirty="0" smtClean="0">
                <a:solidFill>
                  <a:prstClr val="black"/>
                </a:solidFill>
                <a:latin typeface="Garamand" pitchFamily="2" charset="0"/>
                <a:cs typeface="Times New Roman" pitchFamily="18" charset="0"/>
              </a:rPr>
              <a:t>at your discretion. </a:t>
            </a:r>
            <a:r>
              <a:rPr lang="en-US" sz="3200" dirty="0" smtClean="0">
                <a:solidFill>
                  <a:prstClr val="black"/>
                </a:solidFill>
                <a:latin typeface="Garamand" pitchFamily="2" charset="0"/>
                <a:cs typeface="Times New Roman" pitchFamily="18" charset="0"/>
              </a:rPr>
              <a:t> We </a:t>
            </a:r>
            <a:r>
              <a:rPr lang="en-US" sz="3200" dirty="0" smtClean="0">
                <a:solidFill>
                  <a:prstClr val="black"/>
                </a:solidFill>
                <a:latin typeface="Garamand" pitchFamily="2" charset="0"/>
                <a:cs typeface="Times New Roman" pitchFamily="18" charset="0"/>
              </a:rPr>
              <a:t>have also </a:t>
            </a:r>
            <a:r>
              <a:rPr lang="en-US" sz="3200" dirty="0" smtClean="0">
                <a:solidFill>
                  <a:prstClr val="black"/>
                </a:solidFill>
                <a:latin typeface="Garamand" pitchFamily="2" charset="0"/>
                <a:cs typeface="Times New Roman" pitchFamily="18" charset="0"/>
              </a:rPr>
              <a:t>included your </a:t>
            </a:r>
            <a:r>
              <a:rPr lang="en-US" sz="3200" dirty="0" smtClean="0">
                <a:solidFill>
                  <a:prstClr val="black"/>
                </a:solidFill>
                <a:latin typeface="Garamand" pitchFamily="2" charset="0"/>
                <a:cs typeface="Times New Roman" pitchFamily="18" charset="0"/>
              </a:rPr>
              <a:t>university’s logo. </a:t>
            </a:r>
            <a:endParaRPr lang="en-US" sz="3600" dirty="0">
              <a:latin typeface="Garamand" pitchFamily="2" charset="0"/>
              <a:cs typeface="Times New Roman" pitchFamily="18" charset="0"/>
            </a:endParaRPr>
          </a:p>
        </p:txBody>
      </p:sp>
      <p:sp>
        <p:nvSpPr>
          <p:cNvPr id="4" name="Rectangle 3"/>
          <p:cNvSpPr/>
          <p:nvPr/>
        </p:nvSpPr>
        <p:spPr>
          <a:xfrm>
            <a:off x="78105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10890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258800" y="779144"/>
            <a:ext cx="30175200" cy="1323439"/>
          </a:xfrm>
          <a:prstGeom prst="rect">
            <a:avLst/>
          </a:prstGeom>
          <a:noFill/>
        </p:spPr>
        <p:txBody>
          <a:bodyPr wrap="square" rtlCol="0">
            <a:spAutoFit/>
          </a:bodyPr>
          <a:lstStyle/>
          <a:p>
            <a:pPr algn="ctr"/>
            <a:r>
              <a:rPr lang="en-US" sz="8000" b="1" dirty="0" smtClean="0">
                <a:solidFill>
                  <a:srgbClr val="FF0000"/>
                </a:solidFill>
                <a:effectLst>
                  <a:outerShdw blurRad="38100" dist="38100" dir="2700000" algn="tl">
                    <a:srgbClr val="000000">
                      <a:alpha val="43137"/>
                    </a:srgbClr>
                  </a:outerShdw>
                </a:effectLst>
                <a:latin typeface="Garamand" pitchFamily="2" charset="0"/>
                <a:cs typeface="Times New Roman" pitchFamily="18" charset="0"/>
              </a:rPr>
              <a:t>Your Poster Title Goes Here – This Template is 24x48</a:t>
            </a:r>
            <a:endParaRPr lang="en-US" sz="8000" b="1" dirty="0">
              <a:solidFill>
                <a:srgbClr val="FF0000"/>
              </a:solidFill>
              <a:effectLst>
                <a:outerShdw blurRad="38100" dist="38100" dir="2700000" algn="tl">
                  <a:srgbClr val="000000">
                    <a:alpha val="43137"/>
                  </a:srgbClr>
                </a:outerShdw>
              </a:effectLst>
              <a:latin typeface="Garamand" pitchFamily="2" charset="0"/>
              <a:cs typeface="Times New Roman" pitchFamily="18" charset="0"/>
            </a:endParaRPr>
          </a:p>
        </p:txBody>
      </p:sp>
      <p:sp>
        <p:nvSpPr>
          <p:cNvPr id="14" name="TextBox 13"/>
          <p:cNvSpPr txBox="1"/>
          <p:nvPr/>
        </p:nvSpPr>
        <p:spPr>
          <a:xfrm>
            <a:off x="13258800" y="1979473"/>
            <a:ext cx="30175200" cy="1015663"/>
          </a:xfrm>
          <a:prstGeom prst="rect">
            <a:avLst/>
          </a:prstGeom>
          <a:noFill/>
        </p:spPr>
        <p:txBody>
          <a:bodyPr wrap="square" rtlCol="0">
            <a:spAutoFit/>
          </a:bodyPr>
          <a:lstStyle/>
          <a:p>
            <a:pPr algn="ctr"/>
            <a:r>
              <a:rPr lang="en-US" sz="6000" dirty="0" smtClean="0">
                <a:solidFill>
                  <a:schemeClr val="tx1">
                    <a:lumMod val="65000"/>
                    <a:lumOff val="35000"/>
                  </a:schemeClr>
                </a:solidFill>
                <a:latin typeface="Garamand" pitchFamily="2" charset="0"/>
                <a:cs typeface="Times New Roman" pitchFamily="18" charset="0"/>
              </a:rPr>
              <a:t>Your Authors Would Go On This Line</a:t>
            </a:r>
            <a:endParaRPr lang="en-US" sz="6000" dirty="0">
              <a:solidFill>
                <a:schemeClr val="tx1">
                  <a:lumMod val="65000"/>
                  <a:lumOff val="35000"/>
                </a:schemeClr>
              </a:solidFill>
              <a:latin typeface="Garamand" pitchFamily="2" charset="0"/>
              <a:cs typeface="Times New Roman" pitchFamily="18" charset="0"/>
            </a:endParaRPr>
          </a:p>
        </p:txBody>
      </p:sp>
      <p:sp>
        <p:nvSpPr>
          <p:cNvPr id="15" name="TextBox 14"/>
          <p:cNvSpPr txBox="1"/>
          <p:nvPr/>
        </p:nvSpPr>
        <p:spPr>
          <a:xfrm>
            <a:off x="13258800" y="2902803"/>
            <a:ext cx="30175200" cy="830997"/>
          </a:xfrm>
          <a:prstGeom prst="rect">
            <a:avLst/>
          </a:prstGeom>
          <a:noFill/>
        </p:spPr>
        <p:txBody>
          <a:bodyPr wrap="square" rtlCol="0">
            <a:spAutoFit/>
          </a:bodyPr>
          <a:lstStyle/>
          <a:p>
            <a:pPr algn="ctr"/>
            <a:r>
              <a:rPr lang="en-US" sz="4800" dirty="0" smtClean="0">
                <a:solidFill>
                  <a:schemeClr val="tx1">
                    <a:lumMod val="65000"/>
                    <a:lumOff val="35000"/>
                  </a:schemeClr>
                </a:solidFill>
                <a:latin typeface="Garamand" pitchFamily="2" charset="0"/>
                <a:cs typeface="Times New Roman" pitchFamily="18" charset="0"/>
              </a:rPr>
              <a:t>University of Detroit Mercy School of Dentistry</a:t>
            </a:r>
            <a:endParaRPr lang="en-US" sz="4800" dirty="0">
              <a:solidFill>
                <a:schemeClr val="tx1">
                  <a:lumMod val="65000"/>
                  <a:lumOff val="35000"/>
                </a:schemeClr>
              </a:solidFill>
              <a:latin typeface="Garamand" pitchFamily="2" charset="0"/>
              <a:cs typeface="Times New Roman" pitchFamily="18" charset="0"/>
            </a:endParaRPr>
          </a:p>
        </p:txBody>
      </p:sp>
      <p:grpSp>
        <p:nvGrpSpPr>
          <p:cNvPr id="29" name="Group 28"/>
          <p:cNvGrpSpPr/>
          <p:nvPr/>
        </p:nvGrpSpPr>
        <p:grpSpPr>
          <a:xfrm>
            <a:off x="904875" y="5592633"/>
            <a:ext cx="9734550" cy="1114643"/>
            <a:chOff x="904875" y="5592633"/>
            <a:chExt cx="9734550" cy="1114643"/>
          </a:xfrm>
        </p:grpSpPr>
        <p:sp>
          <p:nvSpPr>
            <p:cNvPr id="18" name="Rectangle 17"/>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Introduction</a:t>
              </a:r>
              <a:endParaRPr lang="en-US" sz="3200" b="1" dirty="0">
                <a:solidFill>
                  <a:schemeClr val="bg1"/>
                </a:solidFill>
                <a:latin typeface="Garamand" pitchFamily="2" charset="0"/>
                <a:cs typeface="Times New Roman" pitchFamily="18" charset="0"/>
              </a:endParaRPr>
            </a:p>
          </p:txBody>
        </p:sp>
        <p:sp>
          <p:nvSpPr>
            <p:cNvPr id="21" name="Rectangle 20"/>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904875" y="7086600"/>
            <a:ext cx="9734550" cy="754052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endParaRPr lang="en-US" sz="3600" dirty="0">
              <a:latin typeface="Garamand" pitchFamily="2" charset="0"/>
              <a:cs typeface="Times New Roman" pitchFamily="18" charset="0"/>
            </a:endParaRPr>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090" y="1089664"/>
            <a:ext cx="12666120" cy="2532554"/>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94187" y="18059400"/>
            <a:ext cx="4763110" cy="2983687"/>
          </a:xfrm>
          <a:prstGeom prst="rect">
            <a:avLst/>
          </a:prstGeom>
        </p:spPr>
      </p:pic>
      <p:grpSp>
        <p:nvGrpSpPr>
          <p:cNvPr id="30" name="Group 29"/>
          <p:cNvGrpSpPr/>
          <p:nvPr/>
        </p:nvGrpSpPr>
        <p:grpSpPr>
          <a:xfrm>
            <a:off x="904875" y="14627126"/>
            <a:ext cx="9734550" cy="1114643"/>
            <a:chOff x="904875" y="5592633"/>
            <a:chExt cx="9734550" cy="1114643"/>
          </a:xfrm>
        </p:grpSpPr>
        <p:sp>
          <p:nvSpPr>
            <p:cNvPr id="31" name="Rectangle 30"/>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Methods</a:t>
              </a:r>
              <a:endParaRPr lang="en-US" sz="3200" b="1" dirty="0">
                <a:solidFill>
                  <a:schemeClr val="bg1"/>
                </a:solidFill>
                <a:latin typeface="Garamand" pitchFamily="2" charset="0"/>
                <a:cs typeface="Times New Roman" pitchFamily="18" charset="0"/>
              </a:endParaRPr>
            </a:p>
          </p:txBody>
        </p:sp>
        <p:sp>
          <p:nvSpPr>
            <p:cNvPr id="33" name="Rectangle 32"/>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1693972" y="5592633"/>
            <a:ext cx="20462428" cy="1114643"/>
            <a:chOff x="11693972" y="5592633"/>
            <a:chExt cx="20462428" cy="1114643"/>
          </a:xfrm>
        </p:grpSpPr>
        <p:sp>
          <p:nvSpPr>
            <p:cNvPr id="35" name="Rectangle 34"/>
            <p:cNvSpPr/>
            <p:nvPr/>
          </p:nvSpPr>
          <p:spPr>
            <a:xfrm>
              <a:off x="11803950" y="5706933"/>
              <a:ext cx="20200050"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2028366"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Methods cont.</a:t>
              </a:r>
              <a:endParaRPr lang="en-US" sz="3200" b="1" dirty="0">
                <a:solidFill>
                  <a:schemeClr val="bg1"/>
                </a:solidFill>
                <a:latin typeface="Garamand" pitchFamily="2" charset="0"/>
                <a:cs typeface="Times New Roman" pitchFamily="18" charset="0"/>
              </a:endParaRPr>
            </a:p>
          </p:txBody>
        </p:sp>
        <p:sp>
          <p:nvSpPr>
            <p:cNvPr id="37" name="Rectangle 36"/>
            <p:cNvSpPr/>
            <p:nvPr/>
          </p:nvSpPr>
          <p:spPr>
            <a:xfrm>
              <a:off x="11693972" y="5592633"/>
              <a:ext cx="20462428"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33232725" y="5592633"/>
            <a:ext cx="9734550" cy="1114643"/>
            <a:chOff x="904875" y="5592633"/>
            <a:chExt cx="9734550" cy="1114643"/>
          </a:xfrm>
        </p:grpSpPr>
        <p:sp>
          <p:nvSpPr>
            <p:cNvPr id="43" name="Rectangle 42"/>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Conclusion</a:t>
              </a:r>
              <a:endParaRPr lang="en-US" sz="3200" b="1" dirty="0">
                <a:solidFill>
                  <a:schemeClr val="bg1"/>
                </a:solidFill>
                <a:latin typeface="Garamand" pitchFamily="2" charset="0"/>
                <a:cs typeface="Times New Roman" pitchFamily="18" charset="0"/>
              </a:endParaRPr>
            </a:p>
          </p:txBody>
        </p:sp>
        <p:sp>
          <p:nvSpPr>
            <p:cNvPr id="45" name="Rectangle 44"/>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p:cNvSpPr txBox="1"/>
          <p:nvPr/>
        </p:nvSpPr>
        <p:spPr>
          <a:xfrm>
            <a:off x="33215295" y="7086600"/>
            <a:ext cx="9734550" cy="452431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dirty="0" smtClean="0">
                <a:solidFill>
                  <a:prstClr val="black"/>
                </a:solidFill>
                <a:latin typeface="Garamand" pitchFamily="2" charset="0"/>
                <a:cs typeface="Times New Roman" pitchFamily="18" charset="0"/>
              </a:rPr>
              <a:t>.</a:t>
            </a:r>
            <a:endParaRPr lang="en-US" sz="3600" dirty="0">
              <a:latin typeface="Garamand" pitchFamily="2" charset="0"/>
              <a:cs typeface="Times New Roman" pitchFamily="18" charset="0"/>
            </a:endParaRPr>
          </a:p>
        </p:txBody>
      </p:sp>
      <p:sp>
        <p:nvSpPr>
          <p:cNvPr id="58" name="TextBox 57"/>
          <p:cNvSpPr txBox="1"/>
          <p:nvPr/>
        </p:nvSpPr>
        <p:spPr>
          <a:xfrm>
            <a:off x="33232725" y="11938462"/>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Limitations of this study</a:t>
            </a:r>
            <a:endParaRPr lang="en-US" sz="3600" dirty="0">
              <a:latin typeface="Garamand" pitchFamily="2" charset="0"/>
              <a:cs typeface="Times New Roman" pitchFamily="18" charset="0"/>
            </a:endParaRPr>
          </a:p>
        </p:txBody>
      </p:sp>
      <p:sp>
        <p:nvSpPr>
          <p:cNvPr id="62" name="TextBox 61"/>
          <p:cNvSpPr txBox="1"/>
          <p:nvPr/>
        </p:nvSpPr>
        <p:spPr>
          <a:xfrm>
            <a:off x="33232725" y="16647335"/>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Acknowledgements</a:t>
            </a:r>
            <a:endParaRPr lang="en-US" sz="3600" dirty="0">
              <a:latin typeface="Garamand" pitchFamily="2" charset="0"/>
              <a:cs typeface="Times New Roman" pitchFamily="18" charset="0"/>
            </a:endParaRPr>
          </a:p>
        </p:txBody>
      </p:sp>
      <p:sp>
        <p:nvSpPr>
          <p:cNvPr id="65" name="TextBox 64"/>
          <p:cNvSpPr txBox="1"/>
          <p:nvPr/>
        </p:nvSpPr>
        <p:spPr>
          <a:xfrm>
            <a:off x="871008" y="15998626"/>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Step 1</a:t>
            </a:r>
            <a:endParaRPr lang="en-US" sz="3600" dirty="0">
              <a:latin typeface="Garamand" pitchFamily="2" charset="0"/>
              <a:cs typeface="Times New Roman" pitchFamily="18" charset="0"/>
            </a:endParaRPr>
          </a:p>
        </p:txBody>
      </p:sp>
      <p:sp>
        <p:nvSpPr>
          <p:cNvPr id="68" name="TextBox 67"/>
          <p:cNvSpPr txBox="1"/>
          <p:nvPr/>
        </p:nvSpPr>
        <p:spPr>
          <a:xfrm>
            <a:off x="11677040" y="6861760"/>
            <a:ext cx="9734550"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Participants</a:t>
            </a:r>
            <a:endParaRPr lang="en-US" sz="3600" dirty="0">
              <a:latin typeface="Garamand" pitchFamily="2" charset="0"/>
              <a:cs typeface="Times New Roman" pitchFamily="18" charset="0"/>
            </a:endParaRPr>
          </a:p>
        </p:txBody>
      </p:sp>
      <p:sp>
        <p:nvSpPr>
          <p:cNvPr id="71" name="TextBox 70"/>
          <p:cNvSpPr txBox="1"/>
          <p:nvPr/>
        </p:nvSpPr>
        <p:spPr>
          <a:xfrm>
            <a:off x="18611850" y="6861759"/>
            <a:ext cx="9734550"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Materials</a:t>
            </a:r>
            <a:endParaRPr lang="en-US" sz="3600" dirty="0">
              <a:latin typeface="Garamand" pitchFamily="2" charset="0"/>
              <a:cs typeface="Times New Roman" pitchFamily="18" charset="0"/>
            </a:endParaRPr>
          </a:p>
        </p:txBody>
      </p:sp>
      <p:sp>
        <p:nvSpPr>
          <p:cNvPr id="73" name="TextBox 72"/>
          <p:cNvSpPr txBox="1"/>
          <p:nvPr/>
        </p:nvSpPr>
        <p:spPr>
          <a:xfrm>
            <a:off x="904875" y="16637436"/>
            <a:ext cx="9734550" cy="360098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graphicFrame>
        <p:nvGraphicFramePr>
          <p:cNvPr id="74" name="Table 73"/>
          <p:cNvGraphicFramePr>
            <a:graphicFrameLocks noGrp="1" noChangeAspect="1"/>
          </p:cNvGraphicFramePr>
          <p:nvPr>
            <p:extLst>
              <p:ext uri="{D42A27DB-BD31-4B8C-83A1-F6EECF244321}">
                <p14:modId xmlns:p14="http://schemas.microsoft.com/office/powerpoint/2010/main" val="2149572860"/>
              </p:ext>
            </p:extLst>
          </p:nvPr>
        </p:nvGraphicFramePr>
        <p:xfrm>
          <a:off x="12028367" y="7690161"/>
          <a:ext cx="6259633" cy="3121110"/>
        </p:xfrm>
        <a:graphic>
          <a:graphicData uri="http://schemas.openxmlformats.org/drawingml/2006/table">
            <a:tbl>
              <a:tblPr firstRow="1" bandRow="1">
                <a:tableStyleId>{5C22544A-7EE6-4342-B048-85BDC9FD1C3A}</a:tableStyleId>
              </a:tblPr>
              <a:tblGrid>
                <a:gridCol w="2393010"/>
                <a:gridCol w="1355125"/>
                <a:gridCol w="1192509"/>
                <a:gridCol w="1318989"/>
              </a:tblGrid>
              <a:tr h="725410">
                <a:tc>
                  <a:txBody>
                    <a:bodyPr/>
                    <a:lstStyle/>
                    <a:p>
                      <a:pPr algn="ctr"/>
                      <a:endParaRPr lang="en-US" sz="2800" dirty="0"/>
                    </a:p>
                  </a:txBody>
                  <a:tcPr anchor="ctr">
                    <a:solidFill>
                      <a:srgbClr val="004D94"/>
                    </a:solidFill>
                  </a:tcPr>
                </a:tc>
                <a:tc>
                  <a:txBody>
                    <a:bodyPr/>
                    <a:lstStyle/>
                    <a:p>
                      <a:pPr algn="ctr"/>
                      <a:r>
                        <a:rPr lang="en-US" sz="2800" dirty="0" smtClean="0"/>
                        <a:t>Mean</a:t>
                      </a:r>
                      <a:endParaRPr lang="en-US" sz="2800" dirty="0"/>
                    </a:p>
                  </a:txBody>
                  <a:tcPr anchor="ctr">
                    <a:solidFill>
                      <a:srgbClr val="004D94"/>
                    </a:solidFill>
                  </a:tcPr>
                </a:tc>
                <a:tc>
                  <a:txBody>
                    <a:bodyPr/>
                    <a:lstStyle/>
                    <a:p>
                      <a:pPr algn="ctr"/>
                      <a:r>
                        <a:rPr lang="en-US" sz="2800" dirty="0" smtClean="0"/>
                        <a:t>SD</a:t>
                      </a:r>
                      <a:endParaRPr lang="en-US" sz="2800" dirty="0"/>
                    </a:p>
                  </a:txBody>
                  <a:tcPr anchor="ctr">
                    <a:solidFill>
                      <a:srgbClr val="004D94"/>
                    </a:solidFill>
                  </a:tcPr>
                </a:tc>
                <a:tc>
                  <a:txBody>
                    <a:bodyPr/>
                    <a:lstStyle/>
                    <a:p>
                      <a:pPr algn="ctr"/>
                      <a:r>
                        <a:rPr lang="en-US" sz="2800" dirty="0" smtClean="0"/>
                        <a:t>P</a:t>
                      </a:r>
                      <a:r>
                        <a:rPr lang="en-US" sz="2800" baseline="0" dirty="0" smtClean="0"/>
                        <a:t> value</a:t>
                      </a:r>
                      <a:endParaRPr lang="en-US" sz="2800" dirty="0"/>
                    </a:p>
                  </a:txBody>
                  <a:tcPr anchor="ctr">
                    <a:solidFill>
                      <a:srgbClr val="004D94"/>
                    </a:solidFill>
                  </a:tcPr>
                </a:tc>
              </a:tr>
              <a:tr h="725410">
                <a:tc>
                  <a:txBody>
                    <a:bodyPr/>
                    <a:lstStyle/>
                    <a:p>
                      <a:pPr algn="ctr"/>
                      <a:r>
                        <a:rPr lang="en-US" sz="2800" dirty="0" smtClean="0"/>
                        <a:t>Age</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725410">
                <a:tc>
                  <a:txBody>
                    <a:bodyPr/>
                    <a:lstStyle/>
                    <a:p>
                      <a:pPr algn="ctr"/>
                      <a:r>
                        <a:rPr lang="en-US" sz="2800" dirty="0" smtClean="0"/>
                        <a:t>Weight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725410">
                <a:tc>
                  <a:txBody>
                    <a:bodyPr/>
                    <a:lstStyle/>
                    <a:p>
                      <a:pPr algn="ctr"/>
                      <a:r>
                        <a:rPr lang="en-US" sz="2800" dirty="0" smtClean="0"/>
                        <a:t>Height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
        <p:nvSpPr>
          <p:cNvPr id="75" name="TextBox 74"/>
          <p:cNvSpPr txBox="1"/>
          <p:nvPr/>
        </p:nvSpPr>
        <p:spPr>
          <a:xfrm>
            <a:off x="18629280" y="7625961"/>
            <a:ext cx="13222319" cy="3046988"/>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latin typeface="Garamand" pitchFamily="2" charset="0"/>
              <a:cs typeface="Times New Roman" pitchFamily="18" charset="0"/>
            </a:endParaRPr>
          </a:p>
        </p:txBody>
      </p:sp>
      <p:sp>
        <p:nvSpPr>
          <p:cNvPr id="76" name="TextBox 75"/>
          <p:cNvSpPr txBox="1"/>
          <p:nvPr/>
        </p:nvSpPr>
        <p:spPr>
          <a:xfrm>
            <a:off x="33215295" y="12553414"/>
            <a:ext cx="9734550" cy="360098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sp>
        <p:nvSpPr>
          <p:cNvPr id="77" name="TextBox 76"/>
          <p:cNvSpPr txBox="1"/>
          <p:nvPr/>
        </p:nvSpPr>
        <p:spPr>
          <a:xfrm>
            <a:off x="33215295" y="17201614"/>
            <a:ext cx="9734550" cy="58477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List your acknowledgments or disclaimers here.</a:t>
            </a:r>
            <a:endParaRPr lang="en-US" sz="3600" dirty="0">
              <a:latin typeface="Garamand" pitchFamily="2" charset="0"/>
              <a:cs typeface="Times New Roman" pitchFamily="18" charset="0"/>
            </a:endParaRPr>
          </a:p>
        </p:txBody>
      </p:sp>
      <p:graphicFrame>
        <p:nvGraphicFramePr>
          <p:cNvPr id="79" name="Chart 78"/>
          <p:cNvGraphicFramePr/>
          <p:nvPr>
            <p:extLst>
              <p:ext uri="{D42A27DB-BD31-4B8C-83A1-F6EECF244321}">
                <p14:modId xmlns:p14="http://schemas.microsoft.com/office/powerpoint/2010/main" val="4154632122"/>
              </p:ext>
            </p:extLst>
          </p:nvPr>
        </p:nvGraphicFramePr>
        <p:xfrm>
          <a:off x="14346508" y="15640924"/>
          <a:ext cx="4185158" cy="30175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3" name="Chart 82"/>
          <p:cNvGraphicFramePr/>
          <p:nvPr>
            <p:extLst>
              <p:ext uri="{D42A27DB-BD31-4B8C-83A1-F6EECF244321}">
                <p14:modId xmlns:p14="http://schemas.microsoft.com/office/powerpoint/2010/main" val="3852475525"/>
              </p:ext>
            </p:extLst>
          </p:nvPr>
        </p:nvGraphicFramePr>
        <p:xfrm>
          <a:off x="19145886" y="15688335"/>
          <a:ext cx="4561925" cy="3017520"/>
        </p:xfrm>
        <a:graphic>
          <a:graphicData uri="http://schemas.openxmlformats.org/drawingml/2006/chart">
            <c:chart xmlns:c="http://schemas.openxmlformats.org/drawingml/2006/chart" xmlns:r="http://schemas.openxmlformats.org/officeDocument/2006/relationships" r:id="rId7"/>
          </a:graphicData>
        </a:graphic>
      </p:graphicFrame>
      <p:sp>
        <p:nvSpPr>
          <p:cNvPr id="84" name="TextBox 83"/>
          <p:cNvSpPr txBox="1"/>
          <p:nvPr/>
        </p:nvSpPr>
        <p:spPr>
          <a:xfrm>
            <a:off x="12003550" y="18729434"/>
            <a:ext cx="19605076" cy="255454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sp>
        <p:nvSpPr>
          <p:cNvPr id="3" name="Rectangle 2"/>
          <p:cNvSpPr/>
          <p:nvPr/>
        </p:nvSpPr>
        <p:spPr>
          <a:xfrm>
            <a:off x="-28905" y="4495800"/>
            <a:ext cx="43920105" cy="152400"/>
          </a:xfrm>
          <a:prstGeom prst="rect">
            <a:avLst/>
          </a:prstGeom>
          <a:gradFill flip="none" rotWithShape="1">
            <a:gsLst>
              <a:gs pos="0">
                <a:srgbClr val="E3163D">
                  <a:alpha val="0"/>
                </a:srgbClr>
              </a:gs>
              <a:gs pos="54000">
                <a:srgbClr val="E3163D"/>
              </a:gs>
              <a:gs pos="100000">
                <a:srgbClr val="E3163D">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0" y="4648200"/>
            <a:ext cx="43920105" cy="152400"/>
          </a:xfrm>
          <a:prstGeom prst="rect">
            <a:avLst/>
          </a:prstGeom>
          <a:gradFill flip="none" rotWithShape="1">
            <a:gsLst>
              <a:gs pos="0">
                <a:srgbClr val="000E94">
                  <a:alpha val="0"/>
                </a:srgbClr>
              </a:gs>
              <a:gs pos="54000">
                <a:srgbClr val="000E94"/>
              </a:gs>
              <a:gs pos="100000">
                <a:srgbClr val="000E9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2" name="Chart 51"/>
          <p:cNvGraphicFramePr/>
          <p:nvPr>
            <p:extLst>
              <p:ext uri="{D42A27DB-BD31-4B8C-83A1-F6EECF244321}">
                <p14:modId xmlns:p14="http://schemas.microsoft.com/office/powerpoint/2010/main" val="344756591"/>
              </p:ext>
            </p:extLst>
          </p:nvPr>
        </p:nvGraphicFramePr>
        <p:xfrm>
          <a:off x="24384000" y="15688335"/>
          <a:ext cx="4561925" cy="3017520"/>
        </p:xfrm>
        <a:graphic>
          <a:graphicData uri="http://schemas.openxmlformats.org/drawingml/2006/chart">
            <c:chart xmlns:c="http://schemas.openxmlformats.org/drawingml/2006/chart" xmlns:r="http://schemas.openxmlformats.org/officeDocument/2006/relationships" r:id="rId8"/>
          </a:graphicData>
        </a:graphic>
      </p:graphicFrame>
      <p:grpSp>
        <p:nvGrpSpPr>
          <p:cNvPr id="53" name="Group 52"/>
          <p:cNvGrpSpPr/>
          <p:nvPr/>
        </p:nvGrpSpPr>
        <p:grpSpPr>
          <a:xfrm>
            <a:off x="11693972" y="11470150"/>
            <a:ext cx="20462428" cy="1114643"/>
            <a:chOff x="11693972" y="5592633"/>
            <a:chExt cx="20462428" cy="1114643"/>
          </a:xfrm>
        </p:grpSpPr>
        <p:sp>
          <p:nvSpPr>
            <p:cNvPr id="55" name="Rectangle 54"/>
            <p:cNvSpPr/>
            <p:nvPr/>
          </p:nvSpPr>
          <p:spPr>
            <a:xfrm>
              <a:off x="11803950" y="5706933"/>
              <a:ext cx="20200050"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12028366"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Results</a:t>
              </a:r>
              <a:endParaRPr lang="en-US" sz="3200" b="1" dirty="0">
                <a:solidFill>
                  <a:schemeClr val="bg1"/>
                </a:solidFill>
                <a:latin typeface="Garamand" pitchFamily="2" charset="0"/>
                <a:cs typeface="Times New Roman" pitchFamily="18" charset="0"/>
              </a:endParaRPr>
            </a:p>
          </p:txBody>
        </p:sp>
        <p:sp>
          <p:nvSpPr>
            <p:cNvPr id="59" name="Rectangle 58"/>
            <p:cNvSpPr/>
            <p:nvPr/>
          </p:nvSpPr>
          <p:spPr>
            <a:xfrm>
              <a:off x="11693972" y="5592633"/>
              <a:ext cx="20462428"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895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641</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30</cp:revision>
  <cp:lastPrinted>2012-03-02T21:57:53Z</cp:lastPrinted>
  <dcterms:created xsi:type="dcterms:W3CDTF">2012-03-02T14:21:23Z</dcterms:created>
  <dcterms:modified xsi:type="dcterms:W3CDTF">2012-03-07T17:21:17Z</dcterms:modified>
</cp:coreProperties>
</file>