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438912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6912"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33" d="100"/>
          <a:sy n="33" d="100"/>
        </p:scale>
        <p:origin x="-108" y="-708"/>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a:scene3d>
              <a:camera prst="orthographicFront"/>
              <a:lightRig rig="threePt" dir="t"/>
            </a:scene3d>
            <a:sp3d>
              <a:bevelT w="25400" h="25400"/>
            </a:sp3d>
          </c:spPr>
          <c:invertIfNegative val="0"/>
          <c:dPt>
            <c:idx val="0"/>
            <c:invertIfNegative val="0"/>
            <c:bubble3D val="0"/>
            <c:extLst xmlns:c16r2="http://schemas.microsoft.com/office/drawing/2015/06/chart">
              <c:ext xmlns:c16="http://schemas.microsoft.com/office/drawing/2014/chart" uri="{C3380CC4-5D6E-409C-BE32-E72D297353CC}">
                <c16:uniqueId val="{00000000-9CF3-4000-927D-84271CA00AA5}"/>
              </c:ext>
            </c:extLst>
          </c:dPt>
          <c:dPt>
            <c:idx val="1"/>
            <c:invertIfNegative val="0"/>
            <c:bubble3D val="0"/>
            <c:extLst xmlns:c16r2="http://schemas.microsoft.com/office/drawing/2015/06/chart">
              <c:ext xmlns:c16="http://schemas.microsoft.com/office/drawing/2014/chart" uri="{C3380CC4-5D6E-409C-BE32-E72D297353CC}">
                <c16:uniqueId val="{00000001-9CF3-4000-927D-84271CA00AA5}"/>
              </c:ext>
            </c:extLst>
          </c:dPt>
          <c:dPt>
            <c:idx val="2"/>
            <c:invertIfNegative val="0"/>
            <c:bubble3D val="0"/>
            <c:extLst xmlns:c16r2="http://schemas.microsoft.com/office/drawing/2015/06/chart">
              <c:ext xmlns:c16="http://schemas.microsoft.com/office/drawing/2014/chart" uri="{C3380CC4-5D6E-409C-BE32-E72D297353CC}">
                <c16:uniqueId val="{00000002-9CF3-4000-927D-84271CA00AA5}"/>
              </c:ext>
            </c:extLst>
          </c:dPt>
          <c:dPt>
            <c:idx val="3"/>
            <c:invertIfNegative val="0"/>
            <c:bubble3D val="0"/>
            <c:extLst xmlns:c16r2="http://schemas.microsoft.com/office/drawing/2015/06/chart">
              <c:ext xmlns:c16="http://schemas.microsoft.com/office/drawing/2014/chart" uri="{C3380CC4-5D6E-409C-BE32-E72D297353CC}">
                <c16:uniqueId val="{00000003-9CF3-4000-927D-84271CA00AA5}"/>
              </c:ext>
            </c:extLst>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extLst xmlns:c16r2="http://schemas.microsoft.com/office/drawing/2015/06/chart">
            <c:ext xmlns:c16="http://schemas.microsoft.com/office/drawing/2014/chart" uri="{C3380CC4-5D6E-409C-BE32-E72D297353CC}">
              <c16:uniqueId val="{00000004-9CF3-4000-927D-84271CA00AA5}"/>
            </c:ext>
          </c:extLst>
        </c:ser>
        <c:ser>
          <c:idx val="1"/>
          <c:order val="1"/>
          <c:tx>
            <c:strRef>
              <c:f>Sheet1!$C$1</c:f>
              <c:strCache>
                <c:ptCount val="1"/>
                <c:pt idx="0">
                  <c:v>Series 2</c:v>
                </c:pt>
              </c:strCache>
            </c:strRef>
          </c:tx>
          <c:spPr>
            <a:solidFill>
              <a:srgbClr val="FF000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extLst xmlns:c16r2="http://schemas.microsoft.com/office/drawing/2015/06/chart">
            <c:ext xmlns:c16="http://schemas.microsoft.com/office/drawing/2014/chart" uri="{C3380CC4-5D6E-409C-BE32-E72D297353CC}">
              <c16:uniqueId val="{00000005-9CF3-4000-927D-84271CA00AA5}"/>
            </c:ext>
          </c:extLst>
        </c:ser>
        <c:ser>
          <c:idx val="2"/>
          <c:order val="2"/>
          <c:tx>
            <c:strRef>
              <c:f>Sheet1!$D$1</c:f>
              <c:strCache>
                <c:ptCount val="1"/>
                <c:pt idx="0">
                  <c:v>Series 3</c:v>
                </c:pt>
              </c:strCache>
            </c:strRef>
          </c:tx>
          <c:spPr>
            <a:solidFill>
              <a:srgbClr val="92D05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extLst xmlns:c16r2="http://schemas.microsoft.com/office/drawing/2015/06/chart">
            <c:ext xmlns:c16="http://schemas.microsoft.com/office/drawing/2014/chart" uri="{C3380CC4-5D6E-409C-BE32-E72D297353CC}">
              <c16:uniqueId val="{00000006-9CF3-4000-927D-84271CA00AA5}"/>
            </c:ext>
          </c:extLst>
        </c:ser>
        <c:dLbls>
          <c:showLegendKey val="0"/>
          <c:showVal val="0"/>
          <c:showCatName val="0"/>
          <c:showSerName val="0"/>
          <c:showPercent val="0"/>
          <c:showBubbleSize val="0"/>
        </c:dLbls>
        <c:gapWidth val="150"/>
        <c:shape val="box"/>
        <c:axId val="380753024"/>
        <c:axId val="380754560"/>
        <c:axId val="0"/>
      </c:bar3DChart>
      <c:catAx>
        <c:axId val="380753024"/>
        <c:scaling>
          <c:orientation val="minMax"/>
        </c:scaling>
        <c:delete val="0"/>
        <c:axPos val="b"/>
        <c:numFmt formatCode="General" sourceLinked="0"/>
        <c:majorTickMark val="out"/>
        <c:minorTickMark val="none"/>
        <c:tickLblPos val="nextTo"/>
        <c:crossAx val="380754560"/>
        <c:crosses val="autoZero"/>
        <c:auto val="1"/>
        <c:lblAlgn val="ctr"/>
        <c:lblOffset val="100"/>
        <c:noMultiLvlLbl val="0"/>
      </c:catAx>
      <c:valAx>
        <c:axId val="380754560"/>
        <c:scaling>
          <c:orientation val="minMax"/>
        </c:scaling>
        <c:delete val="0"/>
        <c:axPos val="l"/>
        <c:majorGridlines/>
        <c:numFmt formatCode="General" sourceLinked="1"/>
        <c:majorTickMark val="out"/>
        <c:minorTickMark val="none"/>
        <c:tickLblPos val="nextTo"/>
        <c:crossAx val="380753024"/>
        <c:crosses val="autoZero"/>
        <c:crossBetween val="between"/>
      </c:valAx>
    </c:plotArea>
    <c:legend>
      <c:legendPos val="r"/>
      <c:layout/>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extLst xmlns:c16r2="http://schemas.microsoft.com/office/drawing/2015/06/chart">
            <c:ext xmlns:c16="http://schemas.microsoft.com/office/drawing/2014/chart" uri="{C3380CC4-5D6E-409C-BE32-E72D297353CC}">
              <c16:uniqueId val="{00000000-43F9-446C-B9E9-84AE0F6ABE2F}"/>
            </c:ext>
          </c:extLst>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extLst xmlns:c16r2="http://schemas.microsoft.com/office/drawing/2015/06/chart">
            <c:ext xmlns:c16="http://schemas.microsoft.com/office/drawing/2014/chart" uri="{C3380CC4-5D6E-409C-BE32-E72D297353CC}">
              <c16:uniqueId val="{00000001-43F9-446C-B9E9-84AE0F6ABE2F}"/>
            </c:ext>
          </c:extLst>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extLst xmlns:c16r2="http://schemas.microsoft.com/office/drawing/2015/06/chart">
            <c:ext xmlns:c16="http://schemas.microsoft.com/office/drawing/2014/chart" uri="{C3380CC4-5D6E-409C-BE32-E72D297353CC}">
              <c16:uniqueId val="{00000002-43F9-446C-B9E9-84AE0F6ABE2F}"/>
            </c:ext>
          </c:extLst>
        </c:ser>
        <c:ser>
          <c:idx val="3"/>
          <c:order val="3"/>
          <c:tx>
            <c:strRef>
              <c:f>Sheet1!$E$1</c:f>
              <c:strCache>
                <c:ptCount val="1"/>
                <c:pt idx="0">
                  <c:v>Series 4</c:v>
                </c:pt>
              </c:strCache>
            </c:strRef>
          </c:tx>
          <c:spPr>
            <a:ln>
              <a:solidFill>
                <a:srgbClr val="92D050"/>
              </a:solidFill>
            </a:ln>
          </c:spPr>
          <c:marker>
            <c:spPr>
              <a:ln>
                <a:solidFill>
                  <a:srgbClr val="92D05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extLst xmlns:c16r2="http://schemas.microsoft.com/office/drawing/2015/06/chart">
            <c:ext xmlns:c16="http://schemas.microsoft.com/office/drawing/2014/chart" uri="{C3380CC4-5D6E-409C-BE32-E72D297353CC}">
              <c16:uniqueId val="{00000003-43F9-446C-B9E9-84AE0F6ABE2F}"/>
            </c:ext>
          </c:extLst>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extLst xmlns:c16r2="http://schemas.microsoft.com/office/drawing/2015/06/chart">
            <c:ext xmlns:c16="http://schemas.microsoft.com/office/drawing/2014/chart" uri="{C3380CC4-5D6E-409C-BE32-E72D297353CC}">
              <c16:uniqueId val="{00000004-43F9-446C-B9E9-84AE0F6ABE2F}"/>
            </c:ext>
          </c:extLst>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extLst xmlns:c16r2="http://schemas.microsoft.com/office/drawing/2015/06/chart">
            <c:ext xmlns:c16="http://schemas.microsoft.com/office/drawing/2014/chart" uri="{C3380CC4-5D6E-409C-BE32-E72D297353CC}">
              <c16:uniqueId val="{00000005-43F9-446C-B9E9-84AE0F6ABE2F}"/>
            </c:ext>
          </c:extLst>
        </c:ser>
        <c:dLbls>
          <c:showLegendKey val="0"/>
          <c:showVal val="0"/>
          <c:showCatName val="0"/>
          <c:showSerName val="0"/>
          <c:showPercent val="0"/>
          <c:showBubbleSize val="0"/>
        </c:dLbls>
        <c:marker val="1"/>
        <c:smooth val="0"/>
        <c:axId val="381092224"/>
        <c:axId val="381094144"/>
      </c:lineChart>
      <c:catAx>
        <c:axId val="381092224"/>
        <c:scaling>
          <c:orientation val="minMax"/>
        </c:scaling>
        <c:delete val="0"/>
        <c:axPos val="b"/>
        <c:numFmt formatCode="General" sourceLinked="0"/>
        <c:majorTickMark val="out"/>
        <c:minorTickMark val="none"/>
        <c:tickLblPos val="nextTo"/>
        <c:crossAx val="381094144"/>
        <c:crosses val="autoZero"/>
        <c:auto val="1"/>
        <c:lblAlgn val="ctr"/>
        <c:lblOffset val="100"/>
        <c:noMultiLvlLbl val="0"/>
      </c:catAx>
      <c:valAx>
        <c:axId val="381094144"/>
        <c:scaling>
          <c:orientation val="minMax"/>
        </c:scaling>
        <c:delete val="0"/>
        <c:axPos val="l"/>
        <c:majorGridlines/>
        <c:numFmt formatCode="General" sourceLinked="1"/>
        <c:majorTickMark val="out"/>
        <c:minorTickMark val="none"/>
        <c:tickLblPos val="nextTo"/>
        <c:crossAx val="381092224"/>
        <c:crosses val="autoZero"/>
        <c:crossBetween val="between"/>
      </c:valAx>
    </c:plotArea>
    <c:legend>
      <c:legendPos val="r"/>
      <c:layout/>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3591562"/>
            <a:ext cx="3291840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5486400" y="11526522"/>
            <a:ext cx="329184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0E48B3-0A42-4A70-B4EC-7E2E0E54CD1B}"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1420299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0E48B3-0A42-4A70-B4EC-7E2E0E54CD1B}"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321120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0" y="1168400"/>
            <a:ext cx="946404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0" y="1168400"/>
            <a:ext cx="27843480" cy="1859788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0E48B3-0A42-4A70-B4EC-7E2E0E54CD1B}"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2621772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0E48B3-0A42-4A70-B4EC-7E2E0E54CD1B}"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3324530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0" y="5471163"/>
            <a:ext cx="3785616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994660" y="14686283"/>
            <a:ext cx="37856160" cy="4800598"/>
          </a:xfrm>
        </p:spPr>
        <p:txBody>
          <a:bodyPr/>
          <a:lstStyle>
            <a:lvl1pPr marL="0" indent="0">
              <a:buNone/>
              <a:defRPr sz="7680">
                <a:solidFill>
                  <a:schemeClr val="tx1">
                    <a:tint val="75000"/>
                  </a:schemeClr>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0E48B3-0A42-4A70-B4EC-7E2E0E54CD1B}"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720627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5842000"/>
            <a:ext cx="1865376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5842000"/>
            <a:ext cx="1865376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0E48B3-0A42-4A70-B4EC-7E2E0E54CD1B}"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1737016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168401"/>
            <a:ext cx="3785616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39" y="5379722"/>
            <a:ext cx="18568033"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Edit Master text styles</a:t>
            </a:r>
          </a:p>
        </p:txBody>
      </p:sp>
      <p:sp>
        <p:nvSpPr>
          <p:cNvPr id="4" name="Content Placeholder 3"/>
          <p:cNvSpPr>
            <a:spLocks noGrp="1"/>
          </p:cNvSpPr>
          <p:nvPr>
            <p:ph sz="half" idx="2"/>
          </p:nvPr>
        </p:nvSpPr>
        <p:spPr>
          <a:xfrm>
            <a:off x="3023239" y="8016240"/>
            <a:ext cx="18568033"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0" y="5379722"/>
            <a:ext cx="18659477"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Edit Master text styles</a:t>
            </a:r>
          </a:p>
        </p:txBody>
      </p:sp>
      <p:sp>
        <p:nvSpPr>
          <p:cNvPr id="6" name="Content Placeholder 5"/>
          <p:cNvSpPr>
            <a:spLocks noGrp="1"/>
          </p:cNvSpPr>
          <p:nvPr>
            <p:ph sz="quarter" idx="4"/>
          </p:nvPr>
        </p:nvSpPr>
        <p:spPr>
          <a:xfrm>
            <a:off x="22219920" y="8016240"/>
            <a:ext cx="18659477"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0E48B3-0A42-4A70-B4EC-7E2E0E54CD1B}"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912757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0E48B3-0A42-4A70-B4EC-7E2E0E54CD1B}"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2639335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E48B3-0A42-4A70-B4EC-7E2E0E54CD1B}"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365999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1463040"/>
            <a:ext cx="14156053"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8659477" y="3159762"/>
            <a:ext cx="2221992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9" y="6583680"/>
            <a:ext cx="14156053"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Edit Master text styles</a:t>
            </a:r>
          </a:p>
        </p:txBody>
      </p:sp>
      <p:sp>
        <p:nvSpPr>
          <p:cNvPr id="5" name="Date Placeholder 4"/>
          <p:cNvSpPr>
            <a:spLocks noGrp="1"/>
          </p:cNvSpPr>
          <p:nvPr>
            <p:ph type="dt" sz="half" idx="10"/>
          </p:nvPr>
        </p:nvSpPr>
        <p:spPr/>
        <p:txBody>
          <a:bodyPr/>
          <a:lstStyle/>
          <a:p>
            <a:fld id="{C10E48B3-0A42-4A70-B4EC-7E2E0E54CD1B}"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915681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1463040"/>
            <a:ext cx="14156053"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3159762"/>
            <a:ext cx="2221992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3023239" y="6583680"/>
            <a:ext cx="14156053"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Edit Master text styles</a:t>
            </a:r>
          </a:p>
        </p:txBody>
      </p:sp>
      <p:sp>
        <p:nvSpPr>
          <p:cNvPr id="5" name="Date Placeholder 4"/>
          <p:cNvSpPr>
            <a:spLocks noGrp="1"/>
          </p:cNvSpPr>
          <p:nvPr>
            <p:ph type="dt" sz="half" idx="10"/>
          </p:nvPr>
        </p:nvSpPr>
        <p:spPr/>
        <p:txBody>
          <a:bodyPr/>
          <a:lstStyle/>
          <a:p>
            <a:fld id="{C10E48B3-0A42-4A70-B4EC-7E2E0E54CD1B}"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4203204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168401"/>
            <a:ext cx="3785616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5842000"/>
            <a:ext cx="37856160" cy="1392428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20340322"/>
            <a:ext cx="987552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C10E48B3-0A42-4A70-B4EC-7E2E0E54CD1B}" type="datetimeFigureOut">
              <a:rPr lang="en-US" smtClean="0"/>
              <a:t>10/5/2016</a:t>
            </a:fld>
            <a:endParaRPr lang="en-US"/>
          </a:p>
        </p:txBody>
      </p:sp>
      <p:sp>
        <p:nvSpPr>
          <p:cNvPr id="5" name="Footer Placeholder 4"/>
          <p:cNvSpPr>
            <a:spLocks noGrp="1"/>
          </p:cNvSpPr>
          <p:nvPr>
            <p:ph type="ftr" sz="quarter" idx="3"/>
          </p:nvPr>
        </p:nvSpPr>
        <p:spPr>
          <a:xfrm>
            <a:off x="14538960" y="20340322"/>
            <a:ext cx="1481328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20340322"/>
            <a:ext cx="987552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4A6EEB31-C772-4B9F-BE67-6041C8D09640}" type="slidenum">
              <a:rPr lang="en-US" smtClean="0"/>
              <a:t>‹#›</a:t>
            </a:fld>
            <a:endParaRPr lang="en-US"/>
          </a:p>
        </p:txBody>
      </p:sp>
    </p:spTree>
    <p:extLst>
      <p:ext uri="{BB962C8B-B14F-4D97-AF65-F5344CB8AC3E}">
        <p14:creationId xmlns:p14="http://schemas.microsoft.com/office/powerpoint/2010/main" val="20092772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3891200" cy="21945600"/>
          </a:xfrm>
          <a:prstGeom prst="rect">
            <a:avLst/>
          </a:prstGeom>
          <a:gradFill>
            <a:gsLst>
              <a:gs pos="53000">
                <a:srgbClr val="008751"/>
              </a:gs>
              <a:gs pos="22000">
                <a:srgbClr val="008751"/>
              </a:gs>
              <a:gs pos="13000">
                <a:srgbClr val="00462A"/>
              </a:gs>
              <a:gs pos="92000">
                <a:srgbClr val="CEEB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57"/>
          </a:p>
        </p:txBody>
      </p:sp>
      <p:sp>
        <p:nvSpPr>
          <p:cNvPr id="5" name="Rounded Rectangle 4"/>
          <p:cNvSpPr/>
          <p:nvPr/>
        </p:nvSpPr>
        <p:spPr>
          <a:xfrm>
            <a:off x="578315" y="3977858"/>
            <a:ext cx="13314666" cy="17426820"/>
          </a:xfrm>
          <a:prstGeom prst="roundRect">
            <a:avLst>
              <a:gd name="adj" fmla="val 7365"/>
            </a:avLst>
          </a:prstGeom>
          <a:gradFill flip="none" rotWithShape="1">
            <a:gsLst>
              <a:gs pos="42000">
                <a:schemeClr val="bg1"/>
              </a:gs>
              <a:gs pos="100000">
                <a:srgbClr val="CEEBC3"/>
              </a:gs>
            </a:gsLst>
            <a:lin ang="5400000" scaled="1"/>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57"/>
          </a:p>
        </p:txBody>
      </p:sp>
      <p:sp>
        <p:nvSpPr>
          <p:cNvPr id="6" name="Rounded Rectangle 6"/>
          <p:cNvSpPr/>
          <p:nvPr/>
        </p:nvSpPr>
        <p:spPr>
          <a:xfrm>
            <a:off x="15392742" y="3977858"/>
            <a:ext cx="13362328" cy="17426820"/>
          </a:xfrm>
          <a:prstGeom prst="roundRect">
            <a:avLst>
              <a:gd name="adj" fmla="val 7365"/>
            </a:avLst>
          </a:prstGeom>
          <a:gradFill flip="none" rotWithShape="1">
            <a:gsLst>
              <a:gs pos="42000">
                <a:schemeClr val="bg1"/>
              </a:gs>
              <a:gs pos="100000">
                <a:srgbClr val="CEEBC3"/>
              </a:gs>
            </a:gsLst>
            <a:lin ang="5400000" scaled="1"/>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57"/>
          </a:p>
        </p:txBody>
      </p:sp>
      <p:sp>
        <p:nvSpPr>
          <p:cNvPr id="7" name="Rounded Rectangle 7"/>
          <p:cNvSpPr/>
          <p:nvPr/>
        </p:nvSpPr>
        <p:spPr>
          <a:xfrm>
            <a:off x="29936062" y="3977858"/>
            <a:ext cx="13369254" cy="17426820"/>
          </a:xfrm>
          <a:prstGeom prst="roundRect">
            <a:avLst>
              <a:gd name="adj" fmla="val 7365"/>
            </a:avLst>
          </a:prstGeom>
          <a:gradFill flip="none" rotWithShape="1">
            <a:gsLst>
              <a:gs pos="42000">
                <a:schemeClr val="bg1"/>
              </a:gs>
              <a:gs pos="100000">
                <a:srgbClr val="CEEBC3"/>
              </a:gs>
            </a:gsLst>
            <a:lin ang="5400000" scaled="1"/>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57"/>
          </a:p>
        </p:txBody>
      </p:sp>
      <p:sp>
        <p:nvSpPr>
          <p:cNvPr id="8" name="TextBox 7"/>
          <p:cNvSpPr txBox="1"/>
          <p:nvPr/>
        </p:nvSpPr>
        <p:spPr>
          <a:xfrm>
            <a:off x="714409" y="4627319"/>
            <a:ext cx="13045134" cy="5262979"/>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a:t>
            </a:r>
            <a:r>
              <a:rPr lang="en-US" sz="2400" dirty="0" err="1">
                <a:cs typeface="Arial" pitchFamily="34" charset="0"/>
              </a:rPr>
              <a:t>hereY</a:t>
            </a:r>
            <a:r>
              <a:rPr lang="en-US" sz="2400" dirty="0">
                <a:cs typeface="Arial" pitchFamily="34" charset="0"/>
              </a:rPr>
              <a:t> our text would go here. List your information on these lines. Your text would go here. List your information on these lines. Your text would go here. </a:t>
            </a:r>
          </a:p>
          <a:p>
            <a:endParaRPr lang="en-US" sz="2400" dirty="0">
              <a:cs typeface="Arial" pitchFamily="34" charset="0"/>
            </a:endParaRPr>
          </a:p>
          <a:p>
            <a:r>
              <a:rPr lang="en-US" sz="2400" dirty="0">
                <a:cs typeface="Arial" pitchFamily="34" charset="0"/>
              </a:rPr>
              <a:t>List your information on these lines. Your text would go here. List your information on these lines. </a:t>
            </a:r>
          </a:p>
        </p:txBody>
      </p:sp>
      <p:sp>
        <p:nvSpPr>
          <p:cNvPr id="9" name="TextBox 8"/>
          <p:cNvSpPr txBox="1"/>
          <p:nvPr/>
        </p:nvSpPr>
        <p:spPr>
          <a:xfrm>
            <a:off x="703988" y="11950586"/>
            <a:ext cx="13055555" cy="1569660"/>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0" name="TextBox 9"/>
          <p:cNvSpPr txBox="1"/>
          <p:nvPr/>
        </p:nvSpPr>
        <p:spPr>
          <a:xfrm>
            <a:off x="15530286" y="4627319"/>
            <a:ext cx="13077371" cy="4893647"/>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a:t>
            </a:r>
          </a:p>
          <a:p>
            <a:pPr marL="228611" indent="-228611">
              <a:buFont typeface="Arial" pitchFamily="34" charset="0"/>
              <a:buChar char="•"/>
            </a:pPr>
            <a:r>
              <a:rPr lang="en-US" sz="2400" dirty="0">
                <a:cs typeface="Arial" pitchFamily="34" charset="0"/>
              </a:rPr>
              <a:t>List your information on these lines. Your text would go here. </a:t>
            </a:r>
          </a:p>
          <a:p>
            <a:pPr marL="228611" indent="-228611">
              <a:buFont typeface="Arial" pitchFamily="34" charset="0"/>
              <a:buChar char="•"/>
            </a:pPr>
            <a:r>
              <a:rPr lang="en-US" sz="2400" dirty="0">
                <a:cs typeface="Arial" pitchFamily="34" charset="0"/>
              </a:rPr>
              <a:t>List your information on these</a:t>
            </a:r>
          </a:p>
          <a:p>
            <a:r>
              <a:rPr lang="en-US" sz="2400" dirty="0">
                <a:cs typeface="Arial" pitchFamily="34" charset="0"/>
              </a:rPr>
              <a:t>     lines. </a:t>
            </a:r>
          </a:p>
          <a:p>
            <a:pPr marL="228611" indent="-228611">
              <a:buFont typeface="Arial" pitchFamily="34" charset="0"/>
              <a:buChar char="•"/>
            </a:pPr>
            <a:r>
              <a:rPr lang="en-US" sz="2400" dirty="0">
                <a:cs typeface="Arial" pitchFamily="34" charset="0"/>
              </a:rPr>
              <a:t>Your text would go here. List your </a:t>
            </a:r>
          </a:p>
          <a:p>
            <a:r>
              <a:rPr lang="en-US" sz="2400" dirty="0">
                <a:cs typeface="Arial" pitchFamily="34" charset="0"/>
              </a:rPr>
              <a:t>     Your text would go here. List your </a:t>
            </a:r>
          </a:p>
          <a:p>
            <a:r>
              <a:rPr lang="en-US" sz="2400" dirty="0">
                <a:cs typeface="Arial" pitchFamily="34" charset="0"/>
              </a:rPr>
              <a:t>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a:t>
            </a:r>
          </a:p>
        </p:txBody>
      </p:sp>
      <p:sp>
        <p:nvSpPr>
          <p:cNvPr id="11" name="TextBox 10"/>
          <p:cNvSpPr txBox="1"/>
          <p:nvPr/>
        </p:nvSpPr>
        <p:spPr>
          <a:xfrm>
            <a:off x="15530286" y="13302303"/>
            <a:ext cx="13077371" cy="830997"/>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a:t>
            </a:r>
          </a:p>
        </p:txBody>
      </p:sp>
      <p:sp>
        <p:nvSpPr>
          <p:cNvPr id="12" name="TextBox 11"/>
          <p:cNvSpPr txBox="1"/>
          <p:nvPr/>
        </p:nvSpPr>
        <p:spPr>
          <a:xfrm>
            <a:off x="30060900" y="4627319"/>
            <a:ext cx="13084310" cy="6001643"/>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a:t>
            </a:r>
            <a:r>
              <a:rPr lang="en-US" sz="2400">
                <a:cs typeface="Arial" pitchFamily="34" charset="0"/>
              </a:rPr>
              <a:t>Your text would go here. </a:t>
            </a:r>
          </a:p>
          <a:p>
            <a:endParaRPr lang="en-US" sz="2400" dirty="0">
              <a:cs typeface="Arial" pitchFamily="34" charset="0"/>
            </a:endParaRPr>
          </a:p>
        </p:txBody>
      </p:sp>
      <p:sp>
        <p:nvSpPr>
          <p:cNvPr id="13" name="TextBox 12"/>
          <p:cNvSpPr txBox="1"/>
          <p:nvPr/>
        </p:nvSpPr>
        <p:spPr>
          <a:xfrm>
            <a:off x="30030057" y="12093150"/>
            <a:ext cx="13115153" cy="1200329"/>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4" name="TextBox 13"/>
          <p:cNvSpPr txBox="1"/>
          <p:nvPr/>
        </p:nvSpPr>
        <p:spPr>
          <a:xfrm>
            <a:off x="30030057" y="14367125"/>
            <a:ext cx="13115153" cy="461665"/>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a:t>
            </a:r>
          </a:p>
        </p:txBody>
      </p:sp>
      <p:sp>
        <p:nvSpPr>
          <p:cNvPr id="15" name="TextBox 14"/>
          <p:cNvSpPr txBox="1"/>
          <p:nvPr/>
        </p:nvSpPr>
        <p:spPr>
          <a:xfrm>
            <a:off x="30030057" y="15900216"/>
            <a:ext cx="13115153" cy="461665"/>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a:t>
            </a:r>
          </a:p>
        </p:txBody>
      </p:sp>
      <p:sp>
        <p:nvSpPr>
          <p:cNvPr id="16" name="TextBox 15"/>
          <p:cNvSpPr txBox="1"/>
          <p:nvPr/>
        </p:nvSpPr>
        <p:spPr>
          <a:xfrm>
            <a:off x="31495713" y="11667519"/>
            <a:ext cx="10145735" cy="461665"/>
          </a:xfrm>
          <a:prstGeom prst="rect">
            <a:avLst/>
          </a:prstGeom>
          <a:noFill/>
        </p:spPr>
        <p:txBody>
          <a:bodyPr wrap="square" rtlCol="0">
            <a:spAutoFit/>
          </a:bodyPr>
          <a:lstStyle/>
          <a:p>
            <a:pPr algn="ctr"/>
            <a:r>
              <a:rPr lang="en-US" sz="2400" b="1" dirty="0">
                <a:solidFill>
                  <a:srgbClr val="022778"/>
                </a:solidFill>
              </a:rPr>
              <a:t>Limitations</a:t>
            </a:r>
          </a:p>
        </p:txBody>
      </p:sp>
      <p:sp>
        <p:nvSpPr>
          <p:cNvPr id="17" name="TextBox 16"/>
          <p:cNvSpPr txBox="1"/>
          <p:nvPr/>
        </p:nvSpPr>
        <p:spPr>
          <a:xfrm>
            <a:off x="31547821" y="13981079"/>
            <a:ext cx="10145735" cy="461665"/>
          </a:xfrm>
          <a:prstGeom prst="rect">
            <a:avLst/>
          </a:prstGeom>
          <a:noFill/>
        </p:spPr>
        <p:txBody>
          <a:bodyPr wrap="square" rtlCol="0">
            <a:spAutoFit/>
          </a:bodyPr>
          <a:lstStyle/>
          <a:p>
            <a:pPr algn="ctr"/>
            <a:r>
              <a:rPr lang="en-US" sz="2400" b="1" dirty="0">
                <a:solidFill>
                  <a:srgbClr val="022778"/>
                </a:solidFill>
              </a:rPr>
              <a:t>Acknowledgements</a:t>
            </a:r>
          </a:p>
        </p:txBody>
      </p:sp>
      <p:sp>
        <p:nvSpPr>
          <p:cNvPr id="18" name="TextBox 17"/>
          <p:cNvSpPr txBox="1"/>
          <p:nvPr/>
        </p:nvSpPr>
        <p:spPr>
          <a:xfrm>
            <a:off x="31514765" y="15438202"/>
            <a:ext cx="10145735" cy="461665"/>
          </a:xfrm>
          <a:prstGeom prst="rect">
            <a:avLst/>
          </a:prstGeom>
          <a:noFill/>
        </p:spPr>
        <p:txBody>
          <a:bodyPr wrap="square" rtlCol="0">
            <a:spAutoFit/>
          </a:bodyPr>
          <a:lstStyle/>
          <a:p>
            <a:pPr algn="ctr"/>
            <a:r>
              <a:rPr lang="en-US" sz="2400" b="1" dirty="0">
                <a:solidFill>
                  <a:srgbClr val="022778"/>
                </a:solidFill>
              </a:rPr>
              <a:t>Contact Information</a:t>
            </a:r>
          </a:p>
        </p:txBody>
      </p:sp>
      <p:sp>
        <p:nvSpPr>
          <p:cNvPr id="19" name="TextBox 18"/>
          <p:cNvSpPr txBox="1"/>
          <p:nvPr/>
        </p:nvSpPr>
        <p:spPr>
          <a:xfrm>
            <a:off x="442452" y="3840246"/>
            <a:ext cx="13897032" cy="502766"/>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pPr algn="ctr"/>
            <a:r>
              <a:rPr lang="en-US" sz="2667">
                <a:solidFill>
                  <a:srgbClr val="008751"/>
                </a:solidFill>
                <a:latin typeface="Arial Black" pitchFamily="34" charset="0"/>
              </a:rPr>
              <a:t>Introduction</a:t>
            </a:r>
            <a:endParaRPr lang="en-US" sz="2667" dirty="0">
              <a:solidFill>
                <a:srgbClr val="008751"/>
              </a:solidFill>
              <a:latin typeface="Arial Black" pitchFamily="34" charset="0"/>
            </a:endParaRPr>
          </a:p>
        </p:txBody>
      </p:sp>
      <p:sp>
        <p:nvSpPr>
          <p:cNvPr id="20" name="TextBox 19"/>
          <p:cNvSpPr txBox="1"/>
          <p:nvPr/>
        </p:nvSpPr>
        <p:spPr>
          <a:xfrm>
            <a:off x="441310" y="11141858"/>
            <a:ext cx="13624309" cy="502766"/>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pPr algn="ctr"/>
            <a:r>
              <a:rPr lang="en-US" sz="2667">
                <a:solidFill>
                  <a:srgbClr val="008751"/>
                </a:solidFill>
                <a:latin typeface="Arial Black" pitchFamily="34" charset="0"/>
              </a:rPr>
              <a:t>Participants</a:t>
            </a:r>
            <a:endParaRPr lang="en-US" sz="2667" dirty="0">
              <a:solidFill>
                <a:srgbClr val="008751"/>
              </a:solidFill>
              <a:latin typeface="Arial Black" pitchFamily="34" charset="0"/>
            </a:endParaRPr>
          </a:p>
        </p:txBody>
      </p:sp>
      <p:sp>
        <p:nvSpPr>
          <p:cNvPr id="21" name="TextBox 20"/>
          <p:cNvSpPr txBox="1"/>
          <p:nvPr/>
        </p:nvSpPr>
        <p:spPr>
          <a:xfrm>
            <a:off x="15206054" y="3851890"/>
            <a:ext cx="13673080" cy="502766"/>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pPr algn="ctr"/>
            <a:r>
              <a:rPr lang="en-US" sz="2667">
                <a:solidFill>
                  <a:srgbClr val="008751"/>
                </a:solidFill>
                <a:latin typeface="Arial Black" pitchFamily="34" charset="0"/>
              </a:rPr>
              <a:t>Results</a:t>
            </a:r>
            <a:endParaRPr lang="en-US" sz="2667" dirty="0">
              <a:solidFill>
                <a:srgbClr val="008751"/>
              </a:solidFill>
              <a:latin typeface="Arial Black" pitchFamily="34" charset="0"/>
            </a:endParaRPr>
          </a:p>
        </p:txBody>
      </p:sp>
      <p:sp>
        <p:nvSpPr>
          <p:cNvPr id="22" name="TextBox 21"/>
          <p:cNvSpPr txBox="1"/>
          <p:nvPr/>
        </p:nvSpPr>
        <p:spPr>
          <a:xfrm>
            <a:off x="29728499" y="3851890"/>
            <a:ext cx="13680165" cy="502766"/>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pPr algn="ctr"/>
            <a:r>
              <a:rPr lang="en-US" sz="2667" dirty="0">
                <a:solidFill>
                  <a:srgbClr val="008751"/>
                </a:solidFill>
                <a:latin typeface="Arial Black" pitchFamily="34" charset="0"/>
              </a:rPr>
              <a:t>Conclusion</a:t>
            </a:r>
          </a:p>
        </p:txBody>
      </p:sp>
      <p:sp>
        <p:nvSpPr>
          <p:cNvPr id="23" name="Rectangle 22"/>
          <p:cNvSpPr/>
          <p:nvPr/>
        </p:nvSpPr>
        <p:spPr>
          <a:xfrm>
            <a:off x="1" y="0"/>
            <a:ext cx="43891200" cy="3403600"/>
          </a:xfrm>
          <a:prstGeom prst="rect">
            <a:avLst/>
          </a:prstGeom>
          <a:gradFill>
            <a:gsLst>
              <a:gs pos="62000">
                <a:srgbClr val="CEEBC3"/>
              </a:gs>
              <a:gs pos="80000">
                <a:srgbClr val="008751"/>
              </a:gs>
              <a:gs pos="0">
                <a:srgbClr val="008751"/>
              </a:gs>
              <a:gs pos="47000">
                <a:srgbClr val="269A42"/>
              </a:gs>
              <a:gs pos="15840">
                <a:srgbClr val="CEEBC3"/>
              </a:gs>
              <a:gs pos="92083">
                <a:srgbClr val="AADD96"/>
              </a:gs>
              <a:gs pos="70000">
                <a:srgbClr val="33CC33"/>
              </a:gs>
              <a:gs pos="30000">
                <a:srgbClr val="AADD96"/>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57"/>
          </a:p>
        </p:txBody>
      </p:sp>
      <p:graphicFrame>
        <p:nvGraphicFramePr>
          <p:cNvPr id="24" name="Table 23"/>
          <p:cNvGraphicFramePr>
            <a:graphicFrameLocks noGrp="1"/>
          </p:cNvGraphicFramePr>
          <p:nvPr>
            <p:extLst>
              <p:ext uri="{D42A27DB-BD31-4B8C-83A1-F6EECF244321}">
                <p14:modId xmlns:p14="http://schemas.microsoft.com/office/powerpoint/2010/main" val="72666862"/>
              </p:ext>
            </p:extLst>
          </p:nvPr>
        </p:nvGraphicFramePr>
        <p:xfrm>
          <a:off x="813960" y="14133300"/>
          <a:ext cx="12753282" cy="4347521"/>
        </p:xfrm>
        <a:graphic>
          <a:graphicData uri="http://schemas.openxmlformats.org/drawingml/2006/table">
            <a:tbl>
              <a:tblPr firstRow="1" bandRow="1">
                <a:tableStyleId>{5FD0F851-EC5A-4D38-B0AD-8093EC10F338}</a:tableStyleId>
              </a:tblPr>
              <a:tblGrid>
                <a:gridCol w="3625934">
                  <a:extLst>
                    <a:ext uri="{9D8B030D-6E8A-4147-A177-3AD203B41FA5}">
                      <a16:colId xmlns:a16="http://schemas.microsoft.com/office/drawing/2014/main" xmlns="" val="20000"/>
                    </a:ext>
                  </a:extLst>
                </a:gridCol>
                <a:gridCol w="2091825">
                  <a:extLst>
                    <a:ext uri="{9D8B030D-6E8A-4147-A177-3AD203B41FA5}">
                      <a16:colId xmlns:a16="http://schemas.microsoft.com/office/drawing/2014/main" xmlns="" val="20001"/>
                    </a:ext>
                  </a:extLst>
                </a:gridCol>
                <a:gridCol w="3257187">
                  <a:extLst>
                    <a:ext uri="{9D8B030D-6E8A-4147-A177-3AD203B41FA5}">
                      <a16:colId xmlns:a16="http://schemas.microsoft.com/office/drawing/2014/main" xmlns="" val="20002"/>
                    </a:ext>
                  </a:extLst>
                </a:gridCol>
                <a:gridCol w="3778336">
                  <a:extLst>
                    <a:ext uri="{9D8B030D-6E8A-4147-A177-3AD203B41FA5}">
                      <a16:colId xmlns:a16="http://schemas.microsoft.com/office/drawing/2014/main" xmlns="" val="20003"/>
                    </a:ext>
                  </a:extLst>
                </a:gridCol>
              </a:tblGrid>
              <a:tr h="478115">
                <a:tc>
                  <a:txBody>
                    <a:bodyPr/>
                    <a:lstStyle/>
                    <a:p>
                      <a:endParaRPr lang="en-US" sz="1900" dirty="0"/>
                    </a:p>
                  </a:txBody>
                  <a:tcPr marL="60960" marR="60960" marT="30480" marB="30480"/>
                </a:tc>
                <a:tc>
                  <a:txBody>
                    <a:bodyPr/>
                    <a:lstStyle/>
                    <a:p>
                      <a:r>
                        <a:rPr lang="en-US" sz="1900" dirty="0"/>
                        <a:t>Pre-test</a:t>
                      </a:r>
                    </a:p>
                  </a:txBody>
                  <a:tcPr marL="60960" marR="60960" marT="30480" marB="30480"/>
                </a:tc>
                <a:tc>
                  <a:txBody>
                    <a:bodyPr/>
                    <a:lstStyle/>
                    <a:p>
                      <a:r>
                        <a:rPr lang="en-US" sz="1900" dirty="0"/>
                        <a:t>6 </a:t>
                      </a:r>
                      <a:r>
                        <a:rPr lang="en-US" sz="1900" dirty="0" err="1"/>
                        <a:t>mo</a:t>
                      </a:r>
                      <a:r>
                        <a:rPr lang="en-US" sz="1900" dirty="0"/>
                        <a:t> Post-Test</a:t>
                      </a:r>
                    </a:p>
                  </a:txBody>
                  <a:tcPr marL="60960" marR="60960" marT="30480" marB="30480"/>
                </a:tc>
                <a:tc>
                  <a:txBody>
                    <a:bodyPr/>
                    <a:lstStyle/>
                    <a:p>
                      <a:r>
                        <a:rPr lang="en-US" sz="1900" dirty="0"/>
                        <a:t>12-mo Post-Test</a:t>
                      </a:r>
                    </a:p>
                  </a:txBody>
                  <a:tcPr marL="60960" marR="60960" marT="30480" marB="30480"/>
                </a:tc>
                <a:extLst>
                  <a:ext uri="{0D108BD9-81ED-4DB2-BD59-A6C34878D82A}">
                    <a16:rowId xmlns:a16="http://schemas.microsoft.com/office/drawing/2014/main" xmlns="" val="10000"/>
                  </a:ext>
                </a:extLst>
              </a:tr>
              <a:tr h="478115">
                <a:tc>
                  <a:txBody>
                    <a:bodyPr/>
                    <a:lstStyle/>
                    <a:p>
                      <a:r>
                        <a:rPr lang="en-US" sz="1900" dirty="0"/>
                        <a:t>Male</a:t>
                      </a:r>
                      <a:r>
                        <a:rPr lang="en-US" sz="1900" baseline="0" dirty="0"/>
                        <a:t> Patients</a:t>
                      </a:r>
                      <a:endParaRPr lang="en-US" sz="1900" dirty="0"/>
                    </a:p>
                  </a:txBody>
                  <a:tcPr marL="60960" marR="60960" marT="30480" marB="30480"/>
                </a:tc>
                <a:tc>
                  <a:txBody>
                    <a:bodyPr/>
                    <a:lstStyle/>
                    <a:p>
                      <a:r>
                        <a:rPr lang="en-US" sz="1900" dirty="0"/>
                        <a:t>61%</a:t>
                      </a:r>
                    </a:p>
                  </a:txBody>
                  <a:tcPr marL="60960" marR="60960" marT="30480" marB="30480"/>
                </a:tc>
                <a:tc>
                  <a:txBody>
                    <a:bodyPr/>
                    <a:lstStyle/>
                    <a:p>
                      <a:r>
                        <a:rPr lang="en-US" sz="1900" dirty="0"/>
                        <a:t>-</a:t>
                      </a:r>
                    </a:p>
                  </a:txBody>
                  <a:tcPr marL="60960" marR="60960" marT="30480" marB="30480"/>
                </a:tc>
                <a:tc>
                  <a:txBody>
                    <a:bodyPr/>
                    <a:lstStyle/>
                    <a:p>
                      <a:r>
                        <a:rPr lang="en-US" sz="1900" dirty="0"/>
                        <a:t>-</a:t>
                      </a:r>
                    </a:p>
                  </a:txBody>
                  <a:tcPr marL="60960" marR="60960" marT="30480" marB="30480"/>
                </a:tc>
                <a:extLst>
                  <a:ext uri="{0D108BD9-81ED-4DB2-BD59-A6C34878D82A}">
                    <a16:rowId xmlns:a16="http://schemas.microsoft.com/office/drawing/2014/main" xmlns="" val="10001"/>
                  </a:ext>
                </a:extLst>
              </a:tr>
              <a:tr h="488451">
                <a:tc>
                  <a:txBody>
                    <a:bodyPr/>
                    <a:lstStyle/>
                    <a:p>
                      <a:r>
                        <a:rPr lang="en-US" sz="1900" dirty="0"/>
                        <a:t>Female Patients</a:t>
                      </a:r>
                    </a:p>
                  </a:txBody>
                  <a:tcPr marL="60960" marR="60960" marT="30480" marB="30480"/>
                </a:tc>
                <a:tc>
                  <a:txBody>
                    <a:bodyPr/>
                    <a:lstStyle/>
                    <a:p>
                      <a:r>
                        <a:rPr lang="en-US" sz="1900" dirty="0"/>
                        <a:t>39%</a:t>
                      </a:r>
                    </a:p>
                  </a:txBody>
                  <a:tcPr marL="60960" marR="60960" marT="30480" marB="30480"/>
                </a:tc>
                <a:tc>
                  <a:txBody>
                    <a:bodyPr/>
                    <a:lstStyle/>
                    <a:p>
                      <a:r>
                        <a:rPr lang="en-US" sz="1900" dirty="0"/>
                        <a:t>-</a:t>
                      </a:r>
                    </a:p>
                  </a:txBody>
                  <a:tcPr marL="60960" marR="60960" marT="30480" marB="30480"/>
                </a:tc>
                <a:tc>
                  <a:txBody>
                    <a:bodyPr/>
                    <a:lstStyle/>
                    <a:p>
                      <a:r>
                        <a:rPr lang="en-US" sz="1900" dirty="0"/>
                        <a:t>-</a:t>
                      </a:r>
                    </a:p>
                  </a:txBody>
                  <a:tcPr marL="60960" marR="60960" marT="30480" marB="30480"/>
                </a:tc>
                <a:extLst>
                  <a:ext uri="{0D108BD9-81ED-4DB2-BD59-A6C34878D82A}">
                    <a16:rowId xmlns:a16="http://schemas.microsoft.com/office/drawing/2014/main" xmlns="" val="10002"/>
                  </a:ext>
                </a:extLst>
              </a:tr>
              <a:tr h="512265">
                <a:tc>
                  <a:txBody>
                    <a:bodyPr/>
                    <a:lstStyle/>
                    <a:p>
                      <a:r>
                        <a:rPr lang="en-US" sz="1900" dirty="0"/>
                        <a:t>Hypertension</a:t>
                      </a:r>
                    </a:p>
                  </a:txBody>
                  <a:tcPr marL="60960" marR="60960" marT="30480" marB="30480"/>
                </a:tc>
                <a:tc>
                  <a:txBody>
                    <a:bodyPr/>
                    <a:lstStyle/>
                    <a:p>
                      <a:r>
                        <a:rPr lang="en-US" sz="1900" dirty="0"/>
                        <a:t>2.6%</a:t>
                      </a:r>
                    </a:p>
                  </a:txBody>
                  <a:tcPr marL="60960" marR="60960" marT="30480" marB="30480"/>
                </a:tc>
                <a:tc>
                  <a:txBody>
                    <a:bodyPr/>
                    <a:lstStyle/>
                    <a:p>
                      <a:r>
                        <a:rPr lang="en-US" sz="1900" dirty="0"/>
                        <a:t>42.1%</a:t>
                      </a:r>
                    </a:p>
                  </a:txBody>
                  <a:tcPr marL="60960" marR="60960" marT="30480" marB="30480"/>
                </a:tc>
                <a:tc>
                  <a:txBody>
                    <a:bodyPr/>
                    <a:lstStyle/>
                    <a:p>
                      <a:r>
                        <a:rPr lang="en-US" sz="1900" dirty="0"/>
                        <a:t>12.4%</a:t>
                      </a:r>
                    </a:p>
                  </a:txBody>
                  <a:tcPr marL="60960" marR="60960" marT="30480" marB="30480"/>
                </a:tc>
                <a:extLst>
                  <a:ext uri="{0D108BD9-81ED-4DB2-BD59-A6C34878D82A}">
                    <a16:rowId xmlns:a16="http://schemas.microsoft.com/office/drawing/2014/main" xmlns="" val="10003"/>
                  </a:ext>
                </a:extLst>
              </a:tr>
              <a:tr h="478115">
                <a:tc>
                  <a:txBody>
                    <a:bodyPr/>
                    <a:lstStyle/>
                    <a:p>
                      <a:r>
                        <a:rPr lang="en-US" sz="1900" dirty="0"/>
                        <a:t>Snoring</a:t>
                      </a:r>
                    </a:p>
                  </a:txBody>
                  <a:tcPr marL="60960" marR="60960" marT="30480" marB="30480"/>
                </a:tc>
                <a:tc>
                  <a:txBody>
                    <a:bodyPr/>
                    <a:lstStyle/>
                    <a:p>
                      <a:r>
                        <a:rPr lang="en-US" sz="1900" dirty="0"/>
                        <a:t>11.35%</a:t>
                      </a:r>
                    </a:p>
                  </a:txBody>
                  <a:tcPr marL="60960" marR="60960" marT="30480" marB="30480"/>
                </a:tc>
                <a:tc>
                  <a:txBody>
                    <a:bodyPr/>
                    <a:lstStyle/>
                    <a:p>
                      <a:r>
                        <a:rPr lang="en-US" sz="1900" dirty="0"/>
                        <a:t>10.2%</a:t>
                      </a:r>
                    </a:p>
                  </a:txBody>
                  <a:tcPr marL="60960" marR="60960" marT="30480" marB="30480"/>
                </a:tc>
                <a:tc>
                  <a:txBody>
                    <a:bodyPr/>
                    <a:lstStyle/>
                    <a:p>
                      <a:r>
                        <a:rPr lang="en-US" sz="1900" dirty="0"/>
                        <a:t>15.8%</a:t>
                      </a:r>
                    </a:p>
                  </a:txBody>
                  <a:tcPr marL="60960" marR="60960" marT="30480" marB="30480"/>
                </a:tc>
                <a:extLst>
                  <a:ext uri="{0D108BD9-81ED-4DB2-BD59-A6C34878D82A}">
                    <a16:rowId xmlns:a16="http://schemas.microsoft.com/office/drawing/2014/main" xmlns="" val="10004"/>
                  </a:ext>
                </a:extLst>
              </a:tr>
              <a:tr h="478115">
                <a:tc>
                  <a:txBody>
                    <a:bodyPr/>
                    <a:lstStyle/>
                    <a:p>
                      <a:r>
                        <a:rPr lang="en-US" sz="1900" dirty="0"/>
                        <a:t>Medications</a:t>
                      </a:r>
                    </a:p>
                  </a:txBody>
                  <a:tcPr marL="60960" marR="60960" marT="30480" marB="30480"/>
                </a:tc>
                <a:tc>
                  <a:txBody>
                    <a:bodyPr/>
                    <a:lstStyle/>
                    <a:p>
                      <a:r>
                        <a:rPr lang="en-US" sz="1900" dirty="0"/>
                        <a:t>45.2%</a:t>
                      </a:r>
                    </a:p>
                  </a:txBody>
                  <a:tcPr marL="60960" marR="60960" marT="30480" marB="30480"/>
                </a:tc>
                <a:tc>
                  <a:txBody>
                    <a:bodyPr/>
                    <a:lstStyle/>
                    <a:p>
                      <a:r>
                        <a:rPr lang="en-US" sz="1900" dirty="0"/>
                        <a:t>42.1%</a:t>
                      </a:r>
                    </a:p>
                  </a:txBody>
                  <a:tcPr marL="60960" marR="60960" marT="30480" marB="30480"/>
                </a:tc>
                <a:tc>
                  <a:txBody>
                    <a:bodyPr/>
                    <a:lstStyle/>
                    <a:p>
                      <a:r>
                        <a:rPr lang="en-US" sz="1900" dirty="0"/>
                        <a:t>40%</a:t>
                      </a:r>
                    </a:p>
                  </a:txBody>
                  <a:tcPr marL="60960" marR="60960" marT="30480" marB="30480"/>
                </a:tc>
                <a:extLst>
                  <a:ext uri="{0D108BD9-81ED-4DB2-BD59-A6C34878D82A}">
                    <a16:rowId xmlns:a16="http://schemas.microsoft.com/office/drawing/2014/main" xmlns="" val="10005"/>
                  </a:ext>
                </a:extLst>
              </a:tr>
              <a:tr h="478115">
                <a:tc>
                  <a:txBody>
                    <a:bodyPr/>
                    <a:lstStyle/>
                    <a:p>
                      <a:r>
                        <a:rPr lang="en-US" sz="1900" dirty="0"/>
                        <a:t>Smoking</a:t>
                      </a:r>
                    </a:p>
                  </a:txBody>
                  <a:tcPr marL="60960" marR="60960" marT="30480" marB="30480"/>
                </a:tc>
                <a:tc>
                  <a:txBody>
                    <a:bodyPr/>
                    <a:lstStyle/>
                    <a:p>
                      <a:r>
                        <a:rPr lang="en-US" sz="1900" dirty="0"/>
                        <a:t>16.5%</a:t>
                      </a:r>
                    </a:p>
                  </a:txBody>
                  <a:tcPr marL="60960" marR="60960" marT="30480" marB="30480"/>
                </a:tc>
                <a:tc>
                  <a:txBody>
                    <a:bodyPr/>
                    <a:lstStyle/>
                    <a:p>
                      <a:r>
                        <a:rPr lang="en-US" sz="1900" dirty="0"/>
                        <a:t>14.5%</a:t>
                      </a:r>
                    </a:p>
                  </a:txBody>
                  <a:tcPr marL="60960" marR="60960" marT="30480" marB="30480"/>
                </a:tc>
                <a:tc>
                  <a:txBody>
                    <a:bodyPr/>
                    <a:lstStyle/>
                    <a:p>
                      <a:r>
                        <a:rPr lang="en-US" sz="1900" dirty="0"/>
                        <a:t>10.14%</a:t>
                      </a:r>
                    </a:p>
                  </a:txBody>
                  <a:tcPr marL="60960" marR="60960" marT="30480" marB="30480"/>
                </a:tc>
                <a:extLst>
                  <a:ext uri="{0D108BD9-81ED-4DB2-BD59-A6C34878D82A}">
                    <a16:rowId xmlns:a16="http://schemas.microsoft.com/office/drawing/2014/main" xmlns="" val="10006"/>
                  </a:ext>
                </a:extLst>
              </a:tr>
              <a:tr h="478115">
                <a:tc>
                  <a:txBody>
                    <a:bodyPr/>
                    <a:lstStyle/>
                    <a:p>
                      <a:r>
                        <a:rPr lang="en-US" sz="1900" dirty="0"/>
                        <a:t>Pregnancy</a:t>
                      </a:r>
                    </a:p>
                  </a:txBody>
                  <a:tcPr marL="60960" marR="60960" marT="30480" marB="30480"/>
                </a:tc>
                <a:tc>
                  <a:txBody>
                    <a:bodyPr/>
                    <a:lstStyle/>
                    <a:p>
                      <a:r>
                        <a:rPr lang="en-US" sz="1900" dirty="0"/>
                        <a:t>.3%</a:t>
                      </a:r>
                    </a:p>
                  </a:txBody>
                  <a:tcPr marL="60960" marR="60960" marT="30480" marB="30480"/>
                </a:tc>
                <a:tc>
                  <a:txBody>
                    <a:bodyPr/>
                    <a:lstStyle/>
                    <a:p>
                      <a:r>
                        <a:rPr lang="en-US" sz="1900" dirty="0"/>
                        <a:t>15%</a:t>
                      </a:r>
                    </a:p>
                  </a:txBody>
                  <a:tcPr marL="60960" marR="60960" marT="30480" marB="30480"/>
                </a:tc>
                <a:tc>
                  <a:txBody>
                    <a:bodyPr/>
                    <a:lstStyle/>
                    <a:p>
                      <a:r>
                        <a:rPr lang="en-US" sz="1900" dirty="0"/>
                        <a:t>12%</a:t>
                      </a:r>
                    </a:p>
                  </a:txBody>
                  <a:tcPr marL="60960" marR="60960" marT="30480" marB="30480"/>
                </a:tc>
                <a:extLst>
                  <a:ext uri="{0D108BD9-81ED-4DB2-BD59-A6C34878D82A}">
                    <a16:rowId xmlns:a16="http://schemas.microsoft.com/office/drawing/2014/main" xmlns="" val="10007"/>
                  </a:ext>
                </a:extLst>
              </a:tr>
              <a:tr h="478115">
                <a:tc>
                  <a:txBody>
                    <a:bodyPr/>
                    <a:lstStyle/>
                    <a:p>
                      <a:r>
                        <a:rPr lang="en-US" sz="1900" dirty="0"/>
                        <a:t>Alcoholism</a:t>
                      </a:r>
                    </a:p>
                  </a:txBody>
                  <a:tcPr marL="60960" marR="60960" marT="30480" marB="30480"/>
                </a:tc>
                <a:tc>
                  <a:txBody>
                    <a:bodyPr/>
                    <a:lstStyle/>
                    <a:p>
                      <a:r>
                        <a:rPr lang="en-US" sz="1900" dirty="0"/>
                        <a:t>2.5%</a:t>
                      </a:r>
                    </a:p>
                  </a:txBody>
                  <a:tcPr marL="60960" marR="60960" marT="30480" marB="30480"/>
                </a:tc>
                <a:tc>
                  <a:txBody>
                    <a:bodyPr/>
                    <a:lstStyle/>
                    <a:p>
                      <a:r>
                        <a:rPr lang="en-US" sz="1900" dirty="0"/>
                        <a:t>36.47%</a:t>
                      </a:r>
                    </a:p>
                  </a:txBody>
                  <a:tcPr marL="60960" marR="60960" marT="30480" marB="30480"/>
                </a:tc>
                <a:tc>
                  <a:txBody>
                    <a:bodyPr/>
                    <a:lstStyle/>
                    <a:p>
                      <a:r>
                        <a:rPr lang="en-US" sz="1900" dirty="0"/>
                        <a:t>11.6%</a:t>
                      </a:r>
                    </a:p>
                  </a:txBody>
                  <a:tcPr marL="60960" marR="60960" marT="30480" marB="30480"/>
                </a:tc>
                <a:extLst>
                  <a:ext uri="{0D108BD9-81ED-4DB2-BD59-A6C34878D82A}">
                    <a16:rowId xmlns:a16="http://schemas.microsoft.com/office/drawing/2014/main" xmlns="" val="10008"/>
                  </a:ext>
                </a:extLst>
              </a:tr>
            </a:tbl>
          </a:graphicData>
        </a:graphic>
      </p:graphicFrame>
      <p:graphicFrame>
        <p:nvGraphicFramePr>
          <p:cNvPr id="25" name="Chart 24"/>
          <p:cNvGraphicFramePr/>
          <p:nvPr>
            <p:extLst>
              <p:ext uri="{D42A27DB-BD31-4B8C-83A1-F6EECF244321}">
                <p14:modId xmlns:p14="http://schemas.microsoft.com/office/powerpoint/2010/main" val="2019691504"/>
              </p:ext>
            </p:extLst>
          </p:nvPr>
        </p:nvGraphicFramePr>
        <p:xfrm>
          <a:off x="16909142" y="9793629"/>
          <a:ext cx="10101943" cy="345028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 name="Chart 25"/>
          <p:cNvGraphicFramePr/>
          <p:nvPr>
            <p:extLst>
              <p:ext uri="{D42A27DB-BD31-4B8C-83A1-F6EECF244321}">
                <p14:modId xmlns:p14="http://schemas.microsoft.com/office/powerpoint/2010/main" val="2029717322"/>
              </p:ext>
            </p:extLst>
          </p:nvPr>
        </p:nvGraphicFramePr>
        <p:xfrm>
          <a:off x="16386629" y="14463029"/>
          <a:ext cx="11321142" cy="3875771"/>
        </p:xfrm>
        <a:graphic>
          <a:graphicData uri="http://schemas.openxmlformats.org/drawingml/2006/chart">
            <c:chart xmlns:c="http://schemas.openxmlformats.org/drawingml/2006/chart" xmlns:r="http://schemas.openxmlformats.org/officeDocument/2006/relationships" r:id="rId3"/>
          </a:graphicData>
        </a:graphic>
      </p:graphicFrame>
      <p:sp>
        <p:nvSpPr>
          <p:cNvPr id="27" name="Rectangle 26"/>
          <p:cNvSpPr/>
          <p:nvPr/>
        </p:nvSpPr>
        <p:spPr>
          <a:xfrm>
            <a:off x="442452" y="350771"/>
            <a:ext cx="42917806" cy="2702056"/>
          </a:xfrm>
          <a:prstGeom prst="rect">
            <a:avLst/>
          </a:prstGeom>
          <a:solidFill>
            <a:schemeClr val="bg1"/>
          </a:solidFill>
          <a:ln>
            <a:noFill/>
          </a:ln>
          <a:effectLst>
            <a:outerShdw blurRad="2540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57"/>
          </a:p>
        </p:txBody>
      </p:sp>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5857" y="508001"/>
            <a:ext cx="4215641" cy="2649459"/>
          </a:xfrm>
          <a:prstGeom prst="rect">
            <a:avLst/>
          </a:prstGeom>
        </p:spPr>
      </p:pic>
      <p:sp>
        <p:nvSpPr>
          <p:cNvPr id="29" name="TextBox 28"/>
          <p:cNvSpPr txBox="1"/>
          <p:nvPr/>
        </p:nvSpPr>
        <p:spPr>
          <a:xfrm>
            <a:off x="10770953" y="404892"/>
            <a:ext cx="22238547" cy="1446550"/>
          </a:xfrm>
          <a:prstGeom prst="rect">
            <a:avLst/>
          </a:prstGeom>
          <a:noFill/>
        </p:spPr>
        <p:txBody>
          <a:bodyPr wrap="square" rtlCol="0">
            <a:spAutoFit/>
          </a:bodyPr>
          <a:lstStyle/>
          <a:p>
            <a:pPr algn="ctr"/>
            <a:r>
              <a:rPr lang="en-US" sz="4400" dirty="0">
                <a:latin typeface="Franklin Gothic Medium" pitchFamily="34" charset="0"/>
              </a:rPr>
              <a:t>Your poster title goes here.</a:t>
            </a:r>
          </a:p>
          <a:p>
            <a:pPr algn="ctr"/>
            <a:r>
              <a:rPr lang="en-US" sz="4400" dirty="0">
                <a:latin typeface="Franklin Gothic Medium" pitchFamily="34" charset="0"/>
              </a:rPr>
              <a:t>This template was created for Roosevelt University by MakeSigns.com</a:t>
            </a:r>
          </a:p>
        </p:txBody>
      </p:sp>
      <p:sp>
        <p:nvSpPr>
          <p:cNvPr id="30" name="TextBox 29"/>
          <p:cNvSpPr txBox="1"/>
          <p:nvPr/>
        </p:nvSpPr>
        <p:spPr>
          <a:xfrm>
            <a:off x="10826326" y="1890194"/>
            <a:ext cx="22238547" cy="995016"/>
          </a:xfrm>
          <a:prstGeom prst="rect">
            <a:avLst/>
          </a:prstGeom>
          <a:noFill/>
        </p:spPr>
        <p:txBody>
          <a:bodyPr wrap="square" rtlCol="0">
            <a:spAutoFit/>
          </a:bodyPr>
          <a:lstStyle/>
          <a:p>
            <a:pPr algn="ctr"/>
            <a:r>
              <a:rPr lang="en-US" sz="2933" i="1" dirty="0"/>
              <a:t>Authors go here</a:t>
            </a:r>
          </a:p>
          <a:p>
            <a:pPr algn="ctr"/>
            <a:r>
              <a:rPr lang="en-US" sz="2933" i="1" dirty="0"/>
              <a:t>Roosevelt University</a:t>
            </a:r>
          </a:p>
        </p:txBody>
      </p:sp>
      <p:sp>
        <p:nvSpPr>
          <p:cNvPr id="31" name="TextBox 30"/>
          <p:cNvSpPr txBox="1"/>
          <p:nvPr/>
        </p:nvSpPr>
        <p:spPr>
          <a:xfrm>
            <a:off x="15530286" y="18763089"/>
            <a:ext cx="13077371" cy="1938992"/>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a:t>
            </a:r>
          </a:p>
          <a:p>
            <a:pPr marL="228611" indent="-228611">
              <a:buFont typeface="Arial" pitchFamily="34" charset="0"/>
              <a:buChar char="•"/>
            </a:pPr>
            <a:r>
              <a:rPr lang="en-US" sz="2400" dirty="0">
                <a:cs typeface="Arial" pitchFamily="34" charset="0"/>
              </a:rPr>
              <a:t>List your information on these lines. Your text would go here. </a:t>
            </a:r>
          </a:p>
          <a:p>
            <a:pPr marL="228611" indent="-228611">
              <a:buFont typeface="Arial" pitchFamily="34" charset="0"/>
              <a:buChar char="•"/>
            </a:pPr>
            <a:r>
              <a:rPr lang="en-US" sz="2400" dirty="0">
                <a:cs typeface="Arial" pitchFamily="34" charset="0"/>
              </a:rPr>
              <a:t>List your information on these</a:t>
            </a:r>
          </a:p>
          <a:p>
            <a:r>
              <a:rPr lang="en-US" sz="2400" dirty="0">
                <a:cs typeface="Arial" pitchFamily="34" charset="0"/>
              </a:rPr>
              <a:t>     lines. </a:t>
            </a:r>
          </a:p>
        </p:txBody>
      </p:sp>
      <p:sp>
        <p:nvSpPr>
          <p:cNvPr id="32" name="TextBox 31"/>
          <p:cNvSpPr txBox="1"/>
          <p:nvPr/>
        </p:nvSpPr>
        <p:spPr>
          <a:xfrm>
            <a:off x="703988" y="19237244"/>
            <a:ext cx="13055555" cy="1569660"/>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a:t>
            </a:r>
          </a:p>
        </p:txBody>
      </p:sp>
      <p:sp>
        <p:nvSpPr>
          <p:cNvPr id="33" name="TextBox 32"/>
          <p:cNvSpPr txBox="1"/>
          <p:nvPr/>
        </p:nvSpPr>
        <p:spPr>
          <a:xfrm>
            <a:off x="29728499" y="17526000"/>
            <a:ext cx="13680165" cy="502766"/>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pPr algn="ctr"/>
            <a:r>
              <a:rPr lang="en-US" sz="2667">
                <a:solidFill>
                  <a:srgbClr val="008751"/>
                </a:solidFill>
                <a:latin typeface="Arial Black" pitchFamily="34" charset="0"/>
              </a:rPr>
              <a:t>References</a:t>
            </a:r>
            <a:endParaRPr lang="en-US" sz="2667" dirty="0">
              <a:solidFill>
                <a:srgbClr val="008751"/>
              </a:solidFill>
              <a:latin typeface="Arial Black" pitchFamily="34" charset="0"/>
            </a:endParaRPr>
          </a:p>
        </p:txBody>
      </p:sp>
      <p:sp>
        <p:nvSpPr>
          <p:cNvPr id="34" name="TextBox 33"/>
          <p:cNvSpPr txBox="1"/>
          <p:nvPr/>
        </p:nvSpPr>
        <p:spPr>
          <a:xfrm>
            <a:off x="30060899" y="18338801"/>
            <a:ext cx="13084311" cy="2062103"/>
          </a:xfrm>
          <a:prstGeom prst="rect">
            <a:avLst/>
          </a:prstGeom>
          <a:noFill/>
        </p:spPr>
        <p:txBody>
          <a:bodyPr wrap="square" rtlCol="0">
            <a:spAutoFit/>
          </a:bodyPr>
          <a:lstStyle/>
          <a:p>
            <a:r>
              <a:rPr lang="en-US" sz="1600" dirty="0">
                <a:cs typeface="Arial" pitchFamily="34" charset="0"/>
              </a:rPr>
              <a:t>Your text would go here. List your information on these lines. Your text would go here. List your information on these lines. Your text would go here. </a:t>
            </a:r>
          </a:p>
          <a:p>
            <a:endParaRPr lang="en-US" sz="1600" dirty="0">
              <a:cs typeface="Arial" pitchFamily="34" charset="0"/>
            </a:endParaRPr>
          </a:p>
          <a:p>
            <a:r>
              <a:rPr lang="en-US" sz="1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1600" dirty="0">
                <a:cs typeface="Arial" pitchFamily="34" charset="0"/>
              </a:rPr>
              <a:t>Your text would go here. List your information on these lines. Your text would go here.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pic>
        <p:nvPicPr>
          <p:cNvPr id="35" name="Picture 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64628" y="-2155174"/>
            <a:ext cx="3429169" cy="2155174"/>
          </a:xfrm>
          <a:prstGeom prst="rect">
            <a:avLst/>
          </a:prstGeom>
        </p:spPr>
      </p:pic>
      <p:pic>
        <p:nvPicPr>
          <p:cNvPr id="36" name="Picture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2136038"/>
            <a:ext cx="6904634" cy="2056486"/>
          </a:xfrm>
          <a:prstGeom prst="rect">
            <a:avLst/>
          </a:prstGeom>
        </p:spPr>
      </p:pic>
      <p:sp>
        <p:nvSpPr>
          <p:cNvPr id="37" name="Text Box 28"/>
          <p:cNvSpPr txBox="1">
            <a:spLocks noChangeArrowheads="1"/>
          </p:cNvSpPr>
          <p:nvPr/>
        </p:nvSpPr>
        <p:spPr bwMode="auto">
          <a:xfrm>
            <a:off x="9715500" y="5599113"/>
            <a:ext cx="24460200" cy="107473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a:lstStyle>
          <a:p>
            <a:pPr defTabSz="3762375"/>
            <a:r>
              <a:rPr lang="en-US" altLang="ja-JP" sz="4600" dirty="0">
                <a:solidFill>
                  <a:srgbClr val="E6E6E6"/>
                </a:solidFill>
                <a:ea typeface="MS PGothic" pitchFamily="34" charset="-128"/>
              </a:rPr>
              <a:t>This template complements of MakeSigns.com</a:t>
            </a:r>
          </a:p>
          <a:p>
            <a:pPr defTabSz="3762375"/>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If you opened this file directly from a web browser, you’ll want to save it to your computer before adding your poster information.</a:t>
            </a:r>
            <a:br>
              <a:rPr lang="en-US" altLang="ja-JP" sz="4600"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This template has a page size of </a:t>
            </a:r>
            <a:r>
              <a:rPr lang="en-US" altLang="ja-JP" sz="4600" b="1" dirty="0">
                <a:solidFill>
                  <a:srgbClr val="E6E6E6"/>
                </a:solidFill>
                <a:ea typeface="MS PGothic" pitchFamily="34" charset="-128"/>
              </a:rPr>
              <a:t>24”x 48”</a:t>
            </a:r>
            <a:r>
              <a:rPr lang="en-US" altLang="ja-JP" sz="4600" dirty="0">
                <a:solidFill>
                  <a:srgbClr val="E6E6E6"/>
                </a:solidFill>
                <a:ea typeface="MS PGothic" pitchFamily="34" charset="-128"/>
              </a:rPr>
              <a:t>. When uploaded at MakeSigns.com, this template can be used to order posters in the following sizes: </a:t>
            </a:r>
            <a:r>
              <a:rPr lang="en-US" altLang="ja-JP" sz="4600" b="1" dirty="0">
                <a:solidFill>
                  <a:srgbClr val="E6E6E6"/>
                </a:solidFill>
                <a:ea typeface="MS PGothic" pitchFamily="34" charset="-128"/>
              </a:rPr>
              <a:t>24”x 48”, 36”x 72”, 42”x 84”, 18”x 36” and 21”x 42”.</a:t>
            </a:r>
            <a:br>
              <a:rPr lang="en-US" altLang="ja-JP" sz="4600" b="1"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We recommend that you avoid changing the page size of the template. Please keep in mind, if you do change the page size it will alter the available print sizes listed above.</a:t>
            </a:r>
          </a:p>
          <a:p>
            <a:pPr defTabSz="3762375"/>
            <a:r>
              <a:rPr lang="en-US" altLang="ja-JP" sz="4600" dirty="0">
                <a:solidFill>
                  <a:srgbClr val="E6E6E6"/>
                </a:solidFill>
                <a:ea typeface="MS PGothic" pitchFamily="34" charset="-128"/>
              </a:rPr>
              <a:t>Any changes to the template size should be done before entering your information.</a:t>
            </a:r>
          </a:p>
          <a:p>
            <a:pPr defTabSz="3762375"/>
            <a:r>
              <a:rPr lang="en-US" altLang="ja-JP" sz="4600" dirty="0">
                <a:solidFill>
                  <a:srgbClr val="E6E6E6"/>
                </a:solidFill>
                <a:ea typeface="MS PGothic" pitchFamily="34" charset="-128"/>
              </a:rPr>
              <a:t>If you have any questions about creating a scientific poster, visit MakeSigns.com or email us at support@graphicsland.com </a:t>
            </a:r>
          </a:p>
          <a:p>
            <a:pPr algn="r" defTabSz="3762375"/>
            <a:r>
              <a:rPr lang="en-US" altLang="ja-JP" sz="3000" dirty="0">
                <a:solidFill>
                  <a:srgbClr val="E6E6E6"/>
                </a:solidFill>
                <a:ea typeface="MS PGothic" pitchFamily="34" charset="-128"/>
              </a:rPr>
              <a:t>©2010 </a:t>
            </a:r>
            <a:r>
              <a:rPr lang="en-US" altLang="ja-JP" sz="3000" dirty="0" err="1">
                <a:solidFill>
                  <a:srgbClr val="E6E6E6"/>
                </a:solidFill>
                <a:ea typeface="MS PGothic" pitchFamily="34" charset="-128"/>
              </a:rPr>
              <a:t>Graphicsland</a:t>
            </a:r>
            <a:endParaRPr lang="en-US" sz="3000" dirty="0">
              <a:solidFill>
                <a:srgbClr val="E6E6E6"/>
              </a:solidFill>
            </a:endParaRPr>
          </a:p>
        </p:txBody>
      </p:sp>
    </p:spTree>
    <p:extLst>
      <p:ext uri="{BB962C8B-B14F-4D97-AF65-F5344CB8AC3E}">
        <p14:creationId xmlns:p14="http://schemas.microsoft.com/office/powerpoint/2010/main" val="23966047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TotalTime>
  <Words>1257</Words>
  <Application>Microsoft Office PowerPoint</Application>
  <PresentationFormat>Custom</PresentationFormat>
  <Paragraphs>91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Juice</dc:creator>
  <cp:lastModifiedBy>jessie</cp:lastModifiedBy>
  <cp:revision>5</cp:revision>
  <dcterms:created xsi:type="dcterms:W3CDTF">2016-10-04T20:05:02Z</dcterms:created>
  <dcterms:modified xsi:type="dcterms:W3CDTF">2016-10-05T15:55:28Z</dcterms:modified>
</cp:coreProperties>
</file>