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23" d="100"/>
          <a:sy n="23" d="100"/>
        </p:scale>
        <p:origin x="-1524" y="-7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AE38-42A9-A05F-B820C1FE994A}"/>
              </c:ext>
            </c:extLst>
          </c:dPt>
          <c:dPt>
            <c:idx val="1"/>
            <c:invertIfNegative val="0"/>
            <c:bubble3D val="0"/>
            <c:extLst xmlns:c16r2="http://schemas.microsoft.com/office/drawing/2015/06/chart">
              <c:ext xmlns:c16="http://schemas.microsoft.com/office/drawing/2014/chart" uri="{C3380CC4-5D6E-409C-BE32-E72D297353CC}">
                <c16:uniqueId val="{00000001-AE38-42A9-A05F-B820C1FE994A}"/>
              </c:ext>
            </c:extLst>
          </c:dPt>
          <c:dPt>
            <c:idx val="2"/>
            <c:invertIfNegative val="0"/>
            <c:bubble3D val="0"/>
            <c:extLst xmlns:c16r2="http://schemas.microsoft.com/office/drawing/2015/06/chart">
              <c:ext xmlns:c16="http://schemas.microsoft.com/office/drawing/2014/chart" uri="{C3380CC4-5D6E-409C-BE32-E72D297353CC}">
                <c16:uniqueId val="{00000002-AE38-42A9-A05F-B820C1FE994A}"/>
              </c:ext>
            </c:extLst>
          </c:dPt>
          <c:dPt>
            <c:idx val="3"/>
            <c:invertIfNegative val="0"/>
            <c:bubble3D val="0"/>
            <c:extLst xmlns:c16r2="http://schemas.microsoft.com/office/drawing/2015/06/chart">
              <c:ext xmlns:c16="http://schemas.microsoft.com/office/drawing/2014/chart" uri="{C3380CC4-5D6E-409C-BE32-E72D297353CC}">
                <c16:uniqueId val="{00000003-AE38-42A9-A05F-B820C1FE994A}"/>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AE38-42A9-A05F-B820C1FE994A}"/>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AE38-42A9-A05F-B820C1FE994A}"/>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AE38-42A9-A05F-B820C1FE994A}"/>
            </c:ext>
          </c:extLst>
        </c:ser>
        <c:dLbls>
          <c:showLegendKey val="0"/>
          <c:showVal val="0"/>
          <c:showCatName val="0"/>
          <c:showSerName val="0"/>
          <c:showPercent val="0"/>
          <c:showBubbleSize val="0"/>
        </c:dLbls>
        <c:gapWidth val="150"/>
        <c:shape val="box"/>
        <c:axId val="374250112"/>
        <c:axId val="380004224"/>
        <c:axId val="0"/>
      </c:bar3DChart>
      <c:catAx>
        <c:axId val="374250112"/>
        <c:scaling>
          <c:orientation val="minMax"/>
        </c:scaling>
        <c:delete val="0"/>
        <c:axPos val="b"/>
        <c:numFmt formatCode="General" sourceLinked="0"/>
        <c:majorTickMark val="out"/>
        <c:minorTickMark val="none"/>
        <c:tickLblPos val="nextTo"/>
        <c:crossAx val="380004224"/>
        <c:crosses val="autoZero"/>
        <c:auto val="1"/>
        <c:lblAlgn val="ctr"/>
        <c:lblOffset val="100"/>
        <c:noMultiLvlLbl val="0"/>
      </c:catAx>
      <c:valAx>
        <c:axId val="380004224"/>
        <c:scaling>
          <c:orientation val="minMax"/>
        </c:scaling>
        <c:delete val="0"/>
        <c:axPos val="l"/>
        <c:majorGridlines/>
        <c:numFmt formatCode="General" sourceLinked="1"/>
        <c:majorTickMark val="out"/>
        <c:minorTickMark val="none"/>
        <c:tickLblPos val="nextTo"/>
        <c:crossAx val="37425011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3AAE-40A0-B7A9-B169F11F9A82}"/>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3AAE-40A0-B7A9-B169F11F9A82}"/>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3AAE-40A0-B7A9-B169F11F9A82}"/>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3AAE-40A0-B7A9-B169F11F9A82}"/>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3AAE-40A0-B7A9-B169F11F9A82}"/>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3AAE-40A0-B7A9-B169F11F9A82}"/>
            </c:ext>
          </c:extLst>
        </c:ser>
        <c:dLbls>
          <c:showLegendKey val="0"/>
          <c:showVal val="0"/>
          <c:showCatName val="0"/>
          <c:showSerName val="0"/>
          <c:showPercent val="0"/>
          <c:showBubbleSize val="0"/>
        </c:dLbls>
        <c:marker val="1"/>
        <c:smooth val="0"/>
        <c:axId val="454444544"/>
        <c:axId val="454600960"/>
      </c:lineChart>
      <c:catAx>
        <c:axId val="454444544"/>
        <c:scaling>
          <c:orientation val="minMax"/>
        </c:scaling>
        <c:delete val="0"/>
        <c:axPos val="b"/>
        <c:numFmt formatCode="General" sourceLinked="0"/>
        <c:majorTickMark val="out"/>
        <c:minorTickMark val="none"/>
        <c:tickLblPos val="nextTo"/>
        <c:crossAx val="454600960"/>
        <c:crosses val="autoZero"/>
        <c:auto val="1"/>
        <c:lblAlgn val="ctr"/>
        <c:lblOffset val="100"/>
        <c:noMultiLvlLbl val="0"/>
      </c:catAx>
      <c:valAx>
        <c:axId val="454600960"/>
        <c:scaling>
          <c:orientation val="minMax"/>
        </c:scaling>
        <c:delete val="0"/>
        <c:axPos val="l"/>
        <c:majorGridlines/>
        <c:numFmt formatCode="General" sourceLinked="1"/>
        <c:majorTickMark val="out"/>
        <c:minorTickMark val="none"/>
        <c:tickLblPos val="nextTo"/>
        <c:crossAx val="454444544"/>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00049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66339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5022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41492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11057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54188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FA7423-4A7E-45EA-B5D4-30A0138D2B8F}"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51376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FA7423-4A7E-45EA-B5D4-30A0138D2B8F}"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400993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A7423-4A7E-45EA-B5D4-30A0138D2B8F}"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047099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55639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401635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ADFA7423-4A7E-45EA-B5D4-30A0138D2B8F}" type="datetimeFigureOut">
              <a:rPr lang="en-US" smtClean="0"/>
              <a:t>10/5/2016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FF55652F-A868-4C33-A91C-D56233A96E76}" type="slidenum">
              <a:rPr lang="en-US" smtClean="0"/>
              <a:t>‹#›</a:t>
            </a:fld>
            <a:endParaRPr lang="en-US"/>
          </a:p>
        </p:txBody>
      </p:sp>
    </p:spTree>
    <p:extLst>
      <p:ext uri="{BB962C8B-B14F-4D97-AF65-F5344CB8AC3E}">
        <p14:creationId xmlns:p14="http://schemas.microsoft.com/office/powerpoint/2010/main" val="130145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upport@graphicsland.com" TargetMode="External"/><Relationship Id="rId3" Type="http://schemas.openxmlformats.org/officeDocument/2006/relationships/chart" Target="../charts/chart1.xml"/><Relationship Id="rId7" Type="http://schemas.openxmlformats.org/officeDocument/2006/relationships/hyperlink" Target="http://www.makesigns.com/SciPosters_Home.asp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9" descr="Q:\Customer Images\background_ru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32918400"/>
          </a:xfrm>
          <a:prstGeom prst="rect">
            <a:avLst/>
          </a:prstGeom>
          <a:noFill/>
          <a:extLst>
            <a:ext uri="{909E8E84-426E-40DD-AFC4-6F175D3DCCD1}">
              <a14:hiddenFill xmlns:a14="http://schemas.microsoft.com/office/drawing/2010/main">
                <a:solidFill>
                  <a:srgbClr val="FFFFFF"/>
                </a:solidFill>
              </a14:hiddenFill>
            </a:ext>
          </a:extLst>
        </p:spPr>
      </p:pic>
      <p:sp>
        <p:nvSpPr>
          <p:cNvPr id="38" name="Rounded Rectangle 7"/>
          <p:cNvSpPr/>
          <p:nvPr/>
        </p:nvSpPr>
        <p:spPr>
          <a:xfrm>
            <a:off x="914400" y="4855136"/>
            <a:ext cx="9392484" cy="2614023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9" name="Rounded Rectangle 8"/>
          <p:cNvSpPr/>
          <p:nvPr/>
        </p:nvSpPr>
        <p:spPr>
          <a:xfrm>
            <a:off x="11721102" y="4855136"/>
            <a:ext cx="9408703" cy="2614023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0" name="Rounded Rectangle 9"/>
          <p:cNvSpPr/>
          <p:nvPr/>
        </p:nvSpPr>
        <p:spPr>
          <a:xfrm>
            <a:off x="22781526" y="4855136"/>
            <a:ext cx="9411695" cy="2614023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1" name="Rounded Rectangle 10"/>
          <p:cNvSpPr/>
          <p:nvPr/>
        </p:nvSpPr>
        <p:spPr>
          <a:xfrm>
            <a:off x="33580614" y="4855136"/>
            <a:ext cx="9319986" cy="2614023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aphicFrame>
        <p:nvGraphicFramePr>
          <p:cNvPr id="42" name="Table 41"/>
          <p:cNvGraphicFramePr>
            <a:graphicFrameLocks noGrp="1"/>
          </p:cNvGraphicFramePr>
          <p:nvPr>
            <p:extLst>
              <p:ext uri="{D42A27DB-BD31-4B8C-83A1-F6EECF244321}">
                <p14:modId xmlns:p14="http://schemas.microsoft.com/office/powerpoint/2010/main" val="3516208784"/>
              </p:ext>
            </p:extLst>
          </p:nvPr>
        </p:nvGraphicFramePr>
        <p:xfrm>
          <a:off x="12073517" y="18771578"/>
          <a:ext cx="9071385" cy="5358714"/>
        </p:xfrm>
        <a:graphic>
          <a:graphicData uri="http://schemas.openxmlformats.org/drawingml/2006/table">
            <a:tbl>
              <a:tblPr firstRow="1" bandRow="1">
                <a:tableStyleId>{5FD0F851-EC5A-4D38-B0AD-8093EC10F338}</a:tableStyleId>
              </a:tblPr>
              <a:tblGrid>
                <a:gridCol w="2579120">
                  <a:extLst>
                    <a:ext uri="{9D8B030D-6E8A-4147-A177-3AD203B41FA5}">
                      <a16:colId xmlns:a16="http://schemas.microsoft.com/office/drawing/2014/main" xmlns="" val="20000"/>
                    </a:ext>
                  </a:extLst>
                </a:gridCol>
                <a:gridCol w="1487911">
                  <a:extLst>
                    <a:ext uri="{9D8B030D-6E8A-4147-A177-3AD203B41FA5}">
                      <a16:colId xmlns:a16="http://schemas.microsoft.com/office/drawing/2014/main" xmlns="" val="20001"/>
                    </a:ext>
                  </a:extLst>
                </a:gridCol>
                <a:gridCol w="2316831">
                  <a:extLst>
                    <a:ext uri="{9D8B030D-6E8A-4147-A177-3AD203B41FA5}">
                      <a16:colId xmlns:a16="http://schemas.microsoft.com/office/drawing/2014/main" xmlns="" val="20002"/>
                    </a:ext>
                  </a:extLst>
                </a:gridCol>
                <a:gridCol w="2687523">
                  <a:extLst>
                    <a:ext uri="{9D8B030D-6E8A-4147-A177-3AD203B41FA5}">
                      <a16:colId xmlns:a16="http://schemas.microsoft.com/office/drawing/2014/main" xmlns="" val="20003"/>
                    </a:ext>
                  </a:extLst>
                </a:gridCol>
              </a:tblGrid>
              <a:tr h="545386">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xmlns=""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xmlns=""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xmlns=""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xmlns=""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xmlns=""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xmlns=""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xmlns="" val="10008"/>
                  </a:ext>
                </a:extLst>
              </a:tr>
            </a:tbl>
          </a:graphicData>
        </a:graphic>
      </p:graphicFrame>
      <p:graphicFrame>
        <p:nvGraphicFramePr>
          <p:cNvPr id="43" name="Chart 42"/>
          <p:cNvGraphicFramePr/>
          <p:nvPr>
            <p:extLst>
              <p:ext uri="{D42A27DB-BD31-4B8C-83A1-F6EECF244321}">
                <p14:modId xmlns:p14="http://schemas.microsoft.com/office/powerpoint/2010/main" val="1763264857"/>
              </p:ext>
            </p:extLst>
          </p:nvPr>
        </p:nvGraphicFramePr>
        <p:xfrm>
          <a:off x="23028910" y="12267762"/>
          <a:ext cx="8948103" cy="350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4" name="Chart 43"/>
          <p:cNvGraphicFramePr/>
          <p:nvPr>
            <p:extLst>
              <p:ext uri="{D42A27DB-BD31-4B8C-83A1-F6EECF244321}">
                <p14:modId xmlns:p14="http://schemas.microsoft.com/office/powerpoint/2010/main" val="2132516576"/>
              </p:ext>
            </p:extLst>
          </p:nvPr>
        </p:nvGraphicFramePr>
        <p:xfrm>
          <a:off x="23030564" y="18801611"/>
          <a:ext cx="8881776" cy="4600858"/>
        </p:xfrm>
        <a:graphic>
          <a:graphicData uri="http://schemas.openxmlformats.org/drawingml/2006/chart">
            <c:chart xmlns:c="http://schemas.openxmlformats.org/drawingml/2006/chart" xmlns:r="http://schemas.openxmlformats.org/officeDocument/2006/relationships" r:id="rId4"/>
          </a:graphicData>
        </a:graphic>
      </p:graphicFrame>
      <p:sp>
        <p:nvSpPr>
          <p:cNvPr id="45" name="TextBox 44"/>
          <p:cNvSpPr txBox="1"/>
          <p:nvPr/>
        </p:nvSpPr>
        <p:spPr>
          <a:xfrm>
            <a:off x="1066460" y="5829325"/>
            <a:ext cx="9075708"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a:t>
            </a:r>
          </a:p>
        </p:txBody>
      </p:sp>
      <p:sp>
        <p:nvSpPr>
          <p:cNvPr id="46" name="TextBox 45"/>
          <p:cNvSpPr txBox="1"/>
          <p:nvPr/>
        </p:nvSpPr>
        <p:spPr>
          <a:xfrm>
            <a:off x="1054816" y="18645491"/>
            <a:ext cx="9086833" cy="12280285"/>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a:t>
            </a:r>
          </a:p>
        </p:txBody>
      </p:sp>
      <p:sp>
        <p:nvSpPr>
          <p:cNvPr id="47" name="TextBox 46"/>
          <p:cNvSpPr txBox="1"/>
          <p:nvPr/>
        </p:nvSpPr>
        <p:spPr>
          <a:xfrm>
            <a:off x="11874269" y="6270686"/>
            <a:ext cx="9115492" cy="11172289"/>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a:p>
            <a:pPr marL="342900" indent="-342900">
              <a:buFont typeface="Arial" pitchFamily="34" charset="0"/>
              <a:buChar char="•"/>
            </a:pPr>
            <a:r>
              <a:rPr lang="en-US" sz="3600" dirty="0">
                <a:cs typeface="Arial" pitchFamily="34" charset="0"/>
              </a:rPr>
              <a:t>List your information on these</a:t>
            </a:r>
          </a:p>
          <a:p>
            <a:r>
              <a:rPr lang="en-US" sz="3600" dirty="0">
                <a:cs typeface="Arial" pitchFamily="34" charset="0"/>
              </a:rPr>
              <a:t>     lines. </a:t>
            </a:r>
          </a:p>
          <a:p>
            <a:pPr marL="342900" indent="-342900">
              <a:buFont typeface="Arial" pitchFamily="34" charset="0"/>
              <a:buChar char="•"/>
            </a:pPr>
            <a:r>
              <a:rPr lang="en-US" sz="3600" dirty="0">
                <a:cs typeface="Arial" pitchFamily="34" charset="0"/>
              </a:rPr>
              <a:t>Your text would go here. List your </a:t>
            </a:r>
          </a:p>
          <a:p>
            <a:r>
              <a:rPr lang="en-US" sz="3600" dirty="0">
                <a:cs typeface="Arial" pitchFamily="34" charset="0"/>
              </a:rPr>
              <a:t>     Your text would go here. List your </a:t>
            </a:r>
          </a:p>
          <a:p>
            <a:r>
              <a:rPr lang="en-US" sz="3600" dirty="0">
                <a:cs typeface="Arial" pitchFamily="34" charset="0"/>
              </a:rPr>
              <a:t>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a:t>
            </a:r>
          </a:p>
        </p:txBody>
      </p:sp>
      <p:sp>
        <p:nvSpPr>
          <p:cNvPr id="48" name="TextBox 47"/>
          <p:cNvSpPr txBox="1"/>
          <p:nvPr/>
        </p:nvSpPr>
        <p:spPr>
          <a:xfrm>
            <a:off x="12729249" y="5722046"/>
            <a:ext cx="7140131" cy="646331"/>
          </a:xfrm>
          <a:prstGeom prst="rect">
            <a:avLst/>
          </a:prstGeom>
          <a:noFill/>
        </p:spPr>
        <p:txBody>
          <a:bodyPr wrap="square" rtlCol="0">
            <a:spAutoFit/>
          </a:bodyPr>
          <a:lstStyle/>
          <a:p>
            <a:pPr algn="ctr"/>
            <a:r>
              <a:rPr lang="en-US" sz="3600" b="1" dirty="0"/>
              <a:t>Methods</a:t>
            </a:r>
          </a:p>
        </p:txBody>
      </p:sp>
      <p:sp>
        <p:nvSpPr>
          <p:cNvPr id="49" name="TextBox 48"/>
          <p:cNvSpPr txBox="1"/>
          <p:nvPr/>
        </p:nvSpPr>
        <p:spPr>
          <a:xfrm>
            <a:off x="12171042" y="25275969"/>
            <a:ext cx="9018751" cy="3416320"/>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p:txBody>
      </p:sp>
      <p:sp>
        <p:nvSpPr>
          <p:cNvPr id="50" name="TextBox 49"/>
          <p:cNvSpPr txBox="1"/>
          <p:nvPr/>
        </p:nvSpPr>
        <p:spPr>
          <a:xfrm>
            <a:off x="22982666" y="5829325"/>
            <a:ext cx="9021618" cy="6740307"/>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600" dirty="0">
              <a:cs typeface="Arial" pitchFamily="34" charset="0"/>
            </a:endParaRPr>
          </a:p>
        </p:txBody>
      </p:sp>
      <p:sp>
        <p:nvSpPr>
          <p:cNvPr id="51" name="TextBox 50"/>
          <p:cNvSpPr txBox="1"/>
          <p:nvPr/>
        </p:nvSpPr>
        <p:spPr>
          <a:xfrm>
            <a:off x="23604250" y="15860549"/>
            <a:ext cx="9021618" cy="2308324"/>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p:txBody>
      </p:sp>
      <p:sp>
        <p:nvSpPr>
          <p:cNvPr id="52" name="TextBox 51"/>
          <p:cNvSpPr txBox="1"/>
          <p:nvPr/>
        </p:nvSpPr>
        <p:spPr>
          <a:xfrm>
            <a:off x="22771097" y="23705653"/>
            <a:ext cx="9216658" cy="6986528"/>
          </a:xfrm>
          <a:prstGeom prst="rect">
            <a:avLst/>
          </a:prstGeom>
          <a:noFill/>
        </p:spPr>
        <p:txBody>
          <a:bodyPr wrap="square" rtlCol="0">
            <a:spAutoFit/>
          </a:bodyPr>
          <a:lstStyle/>
          <a:p>
            <a:pPr algn="ctr"/>
            <a:r>
              <a:rPr lang="en-US" sz="3200" dirty="0"/>
              <a:t>KMnO4 + </a:t>
            </a:r>
            <a:r>
              <a:rPr lang="en-US" sz="3200" dirty="0" err="1"/>
              <a:t>HCl</a:t>
            </a:r>
            <a:r>
              <a:rPr lang="en-US" sz="3200" dirty="0"/>
              <a:t> = </a:t>
            </a:r>
            <a:r>
              <a:rPr lang="en-US" sz="3200" dirty="0" err="1"/>
              <a:t>KCl</a:t>
            </a:r>
            <a:r>
              <a:rPr lang="en-US" sz="3200" dirty="0"/>
              <a:t> + MnCl2 + H2O + Cl2</a:t>
            </a:r>
          </a:p>
          <a:p>
            <a:pPr algn="ctr"/>
            <a:r>
              <a:rPr lang="en-US" sz="3200" dirty="0"/>
              <a:t>K4Fe(CN)6 + H2SO4 + H2O = K2SO4 + FeSO4 + (NH4)2SO4 + CO</a:t>
            </a:r>
          </a:p>
          <a:p>
            <a:pPr algn="ctr"/>
            <a:endParaRPr lang="en-US" sz="3200" dirty="0"/>
          </a:p>
          <a:p>
            <a:pPr algn="ctr"/>
            <a:r>
              <a:rPr lang="en-US" sz="3200" dirty="0">
                <a:cs typeface="Arial" pitchFamily="34" charset="0"/>
              </a:rPr>
              <a:t>Your text would go here. List your information on these lines. Your text would go here.</a:t>
            </a:r>
            <a:endParaRPr lang="en-US" sz="3200" dirty="0"/>
          </a:p>
          <a:p>
            <a:pPr algn="ctr"/>
            <a:r>
              <a:rPr lang="en-US" sz="3200" dirty="0"/>
              <a:t>K4Fe(CN)6 + KMnO4 + H2SO4 = </a:t>
            </a:r>
          </a:p>
          <a:p>
            <a:pPr algn="ctr"/>
            <a:r>
              <a:rPr lang="en-US" sz="3200" dirty="0"/>
              <a:t>KHSO4 + Fe2(SO4)3 + MnSO4 + HNO3 + CO2 + H2O</a:t>
            </a:r>
          </a:p>
          <a:p>
            <a:pPr algn="ctr"/>
            <a:endParaRPr lang="en-US" sz="3200" dirty="0"/>
          </a:p>
          <a:p>
            <a:pPr algn="ctr"/>
            <a:r>
              <a:rPr lang="en-US" sz="3200" dirty="0">
                <a:cs typeface="Arial" pitchFamily="34" charset="0"/>
              </a:rPr>
              <a:t>Your text would go here. List your information on these lines.</a:t>
            </a:r>
            <a:endParaRPr lang="en-US" sz="3200" dirty="0"/>
          </a:p>
          <a:p>
            <a:pPr algn="ctr"/>
            <a:r>
              <a:rPr lang="en-US" sz="3200" dirty="0"/>
              <a:t>PhCH3 + KMnO4 + H2SO4 = </a:t>
            </a:r>
            <a:r>
              <a:rPr lang="en-US" sz="3200" dirty="0" err="1"/>
              <a:t>PhCOOH</a:t>
            </a:r>
            <a:r>
              <a:rPr lang="en-US" sz="3200" dirty="0"/>
              <a:t> + K2SO4 + MnSO4 + H2O</a:t>
            </a:r>
          </a:p>
          <a:p>
            <a:pPr algn="ctr"/>
            <a:r>
              <a:rPr lang="en-US" sz="3200" dirty="0"/>
              <a:t>CuSO4*5H2O = CuSO4 + H2O</a:t>
            </a:r>
          </a:p>
        </p:txBody>
      </p:sp>
      <p:sp>
        <p:nvSpPr>
          <p:cNvPr id="53" name="TextBox 52"/>
          <p:cNvSpPr txBox="1"/>
          <p:nvPr/>
        </p:nvSpPr>
        <p:spPr>
          <a:xfrm>
            <a:off x="33679800" y="5829325"/>
            <a:ext cx="8933712" cy="12834283"/>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4" name="TextBox 53"/>
          <p:cNvSpPr txBox="1"/>
          <p:nvPr/>
        </p:nvSpPr>
        <p:spPr>
          <a:xfrm>
            <a:off x="33790089" y="19444368"/>
            <a:ext cx="8933712" cy="3416320"/>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5" name="TextBox 54"/>
          <p:cNvSpPr txBox="1"/>
          <p:nvPr/>
        </p:nvSpPr>
        <p:spPr>
          <a:xfrm>
            <a:off x="33790089" y="22855330"/>
            <a:ext cx="8933712" cy="1200328"/>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a:t>
            </a:r>
          </a:p>
        </p:txBody>
      </p:sp>
      <p:sp>
        <p:nvSpPr>
          <p:cNvPr id="56" name="TextBox 55"/>
          <p:cNvSpPr txBox="1"/>
          <p:nvPr/>
        </p:nvSpPr>
        <p:spPr>
          <a:xfrm>
            <a:off x="33790089" y="25154966"/>
            <a:ext cx="8933712" cy="1200328"/>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a:t>
            </a:r>
          </a:p>
        </p:txBody>
      </p:sp>
      <p:sp>
        <p:nvSpPr>
          <p:cNvPr id="57" name="TextBox 56"/>
          <p:cNvSpPr txBox="1"/>
          <p:nvPr/>
        </p:nvSpPr>
        <p:spPr>
          <a:xfrm>
            <a:off x="34873049" y="18771578"/>
            <a:ext cx="7072805" cy="646331"/>
          </a:xfrm>
          <a:prstGeom prst="rect">
            <a:avLst/>
          </a:prstGeom>
          <a:noFill/>
        </p:spPr>
        <p:txBody>
          <a:bodyPr wrap="square" rtlCol="0">
            <a:spAutoFit/>
          </a:bodyPr>
          <a:lstStyle/>
          <a:p>
            <a:pPr algn="ctr"/>
            <a:r>
              <a:rPr lang="en-US" sz="3600" b="1" dirty="0">
                <a:solidFill>
                  <a:srgbClr val="022778"/>
                </a:solidFill>
              </a:rPr>
              <a:t>Limitations</a:t>
            </a:r>
          </a:p>
        </p:txBody>
      </p:sp>
      <p:sp>
        <p:nvSpPr>
          <p:cNvPr id="58" name="TextBox 57"/>
          <p:cNvSpPr txBox="1"/>
          <p:nvPr/>
        </p:nvSpPr>
        <p:spPr>
          <a:xfrm>
            <a:off x="34873049" y="22306690"/>
            <a:ext cx="7072805" cy="646331"/>
          </a:xfrm>
          <a:prstGeom prst="rect">
            <a:avLst/>
          </a:prstGeom>
          <a:noFill/>
        </p:spPr>
        <p:txBody>
          <a:bodyPr wrap="square" rtlCol="0">
            <a:spAutoFit/>
          </a:bodyPr>
          <a:lstStyle/>
          <a:p>
            <a:pPr algn="ctr"/>
            <a:r>
              <a:rPr lang="en-US" sz="3600" b="1" dirty="0">
                <a:solidFill>
                  <a:srgbClr val="022778"/>
                </a:solidFill>
              </a:rPr>
              <a:t>Acknowledgements</a:t>
            </a:r>
          </a:p>
        </p:txBody>
      </p:sp>
      <p:sp>
        <p:nvSpPr>
          <p:cNvPr id="59" name="TextBox 58"/>
          <p:cNvSpPr txBox="1"/>
          <p:nvPr/>
        </p:nvSpPr>
        <p:spPr>
          <a:xfrm>
            <a:off x="34873049" y="24508635"/>
            <a:ext cx="7072805" cy="646331"/>
          </a:xfrm>
          <a:prstGeom prst="rect">
            <a:avLst/>
          </a:prstGeom>
          <a:noFill/>
        </p:spPr>
        <p:txBody>
          <a:bodyPr wrap="square" rtlCol="0">
            <a:spAutoFit/>
          </a:bodyPr>
          <a:lstStyle/>
          <a:p>
            <a:pPr algn="ctr"/>
            <a:r>
              <a:rPr lang="en-US" sz="3600" b="1" dirty="0">
                <a:solidFill>
                  <a:srgbClr val="022778"/>
                </a:solidFill>
              </a:rPr>
              <a:t>Contact Information</a:t>
            </a:r>
          </a:p>
        </p:txBody>
      </p:sp>
      <p:sp>
        <p:nvSpPr>
          <p:cNvPr id="60" name="TextBox 59"/>
          <p:cNvSpPr txBox="1"/>
          <p:nvPr/>
        </p:nvSpPr>
        <p:spPr>
          <a:xfrm>
            <a:off x="12849299" y="17845707"/>
            <a:ext cx="7140131" cy="646331"/>
          </a:xfrm>
          <a:prstGeom prst="rect">
            <a:avLst/>
          </a:prstGeom>
          <a:noFill/>
        </p:spPr>
        <p:txBody>
          <a:bodyPr wrap="square" rtlCol="0">
            <a:spAutoFit/>
          </a:bodyPr>
          <a:lstStyle/>
          <a:p>
            <a:pPr algn="ctr"/>
            <a:r>
              <a:rPr lang="en-US" sz="3600" b="1" dirty="0"/>
              <a:t>Participants</a:t>
            </a:r>
          </a:p>
        </p:txBody>
      </p:sp>
      <p:sp>
        <p:nvSpPr>
          <p:cNvPr id="61" name="TextBox 60"/>
          <p:cNvSpPr txBox="1"/>
          <p:nvPr/>
        </p:nvSpPr>
        <p:spPr>
          <a:xfrm>
            <a:off x="762603" y="4666183"/>
            <a:ext cx="9610915"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Abstract</a:t>
            </a:r>
          </a:p>
        </p:txBody>
      </p:sp>
      <p:sp>
        <p:nvSpPr>
          <p:cNvPr id="62" name="TextBox 61"/>
          <p:cNvSpPr txBox="1"/>
          <p:nvPr/>
        </p:nvSpPr>
        <p:spPr>
          <a:xfrm>
            <a:off x="761327" y="17432399"/>
            <a:ext cx="9610915"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Introduction</a:t>
            </a:r>
          </a:p>
        </p:txBody>
      </p:sp>
      <p:sp>
        <p:nvSpPr>
          <p:cNvPr id="63" name="TextBox 62"/>
          <p:cNvSpPr txBox="1"/>
          <p:nvPr/>
        </p:nvSpPr>
        <p:spPr>
          <a:xfrm>
            <a:off x="11581804" y="4666183"/>
            <a:ext cx="9627510"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Materials &amp; Methods</a:t>
            </a:r>
          </a:p>
        </p:txBody>
      </p:sp>
      <p:sp>
        <p:nvSpPr>
          <p:cNvPr id="64" name="TextBox 63"/>
          <p:cNvSpPr txBox="1"/>
          <p:nvPr/>
        </p:nvSpPr>
        <p:spPr>
          <a:xfrm>
            <a:off x="11572712" y="24466312"/>
            <a:ext cx="9627510"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Results</a:t>
            </a:r>
          </a:p>
        </p:txBody>
      </p:sp>
      <p:sp>
        <p:nvSpPr>
          <p:cNvPr id="65" name="TextBox 64"/>
          <p:cNvSpPr txBox="1"/>
          <p:nvPr/>
        </p:nvSpPr>
        <p:spPr>
          <a:xfrm>
            <a:off x="22656166" y="4666183"/>
            <a:ext cx="9630572"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Results cont.</a:t>
            </a:r>
          </a:p>
        </p:txBody>
      </p:sp>
      <p:sp>
        <p:nvSpPr>
          <p:cNvPr id="66" name="TextBox 65"/>
          <p:cNvSpPr txBox="1"/>
          <p:nvPr/>
        </p:nvSpPr>
        <p:spPr>
          <a:xfrm>
            <a:off x="33478170" y="4666183"/>
            <a:ext cx="9536730" cy="783193"/>
          </a:xfrm>
          <a:prstGeom prst="roundRect">
            <a:avLst/>
          </a:prstGeom>
          <a:solidFill>
            <a:srgbClr val="A9E1D2"/>
          </a:solidFill>
          <a:ln>
            <a:noFill/>
          </a:ln>
        </p:spPr>
        <p:txBody>
          <a:bodyPr wrap="square" rtlCol="0">
            <a:spAutoFit/>
          </a:bodyPr>
          <a:lstStyle/>
          <a:p>
            <a:pPr algn="ctr"/>
            <a:r>
              <a:rPr lang="en-US" sz="4000" dirty="0">
                <a:latin typeface="Arial Black" pitchFamily="34" charset="0"/>
              </a:rPr>
              <a:t>Conclusion</a:t>
            </a:r>
          </a:p>
        </p:txBody>
      </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79800" y="497084"/>
            <a:ext cx="9563015" cy="2848262"/>
          </a:xfrm>
          <a:prstGeom prst="rect">
            <a:avLst/>
          </a:prstGeom>
        </p:spPr>
      </p:pic>
      <p:sp>
        <p:nvSpPr>
          <p:cNvPr id="68" name="TextBox 67"/>
          <p:cNvSpPr txBox="1"/>
          <p:nvPr/>
        </p:nvSpPr>
        <p:spPr>
          <a:xfrm>
            <a:off x="10929938" y="106740"/>
            <a:ext cx="21997987" cy="2308324"/>
          </a:xfrm>
          <a:prstGeom prst="rect">
            <a:avLst/>
          </a:prstGeom>
          <a:noFill/>
        </p:spPr>
        <p:txBody>
          <a:bodyPr wrap="square" rtlCol="0">
            <a:spAutoFit/>
          </a:bodyPr>
          <a:lstStyle/>
          <a:p>
            <a:pPr algn="ctr"/>
            <a:r>
              <a:rPr lang="en-US" sz="7200" dirty="0">
                <a:latin typeface="Franklin Gothic Medium" pitchFamily="34" charset="0"/>
              </a:rPr>
              <a:t>Your poster title goes here.</a:t>
            </a:r>
          </a:p>
          <a:p>
            <a:pPr algn="ctr"/>
            <a:r>
              <a:rPr lang="en-US" sz="7200" dirty="0">
                <a:latin typeface="Franklin Gothic Medium" pitchFamily="34" charset="0"/>
              </a:rPr>
              <a:t>Created for Roosevelt University by MakeSigns.com</a:t>
            </a:r>
          </a:p>
        </p:txBody>
      </p:sp>
      <p:sp>
        <p:nvSpPr>
          <p:cNvPr id="69" name="TextBox 68"/>
          <p:cNvSpPr txBox="1"/>
          <p:nvPr/>
        </p:nvSpPr>
        <p:spPr>
          <a:xfrm>
            <a:off x="10923588" y="2514600"/>
            <a:ext cx="22004337" cy="1569660"/>
          </a:xfrm>
          <a:prstGeom prst="rect">
            <a:avLst/>
          </a:prstGeom>
          <a:noFill/>
        </p:spPr>
        <p:txBody>
          <a:bodyPr wrap="square" rtlCol="0">
            <a:spAutoFit/>
          </a:bodyPr>
          <a:lstStyle/>
          <a:p>
            <a:pPr algn="ctr"/>
            <a:r>
              <a:rPr lang="en-US" sz="4800" i="1" dirty="0"/>
              <a:t>Authors go here</a:t>
            </a:r>
          </a:p>
          <a:p>
            <a:pPr algn="ctr"/>
            <a:r>
              <a:rPr lang="en-US" sz="4800" i="1" dirty="0"/>
              <a:t>Roosevelt University</a:t>
            </a:r>
          </a:p>
        </p:txBody>
      </p:sp>
      <p:grpSp>
        <p:nvGrpSpPr>
          <p:cNvPr id="138" name="Group 44"/>
          <p:cNvGrpSpPr>
            <a:grpSpLocks/>
          </p:cNvGrpSpPr>
          <p:nvPr/>
        </p:nvGrpSpPr>
        <p:grpSpPr bwMode="auto">
          <a:xfrm>
            <a:off x="10560050" y="0"/>
            <a:ext cx="22745700" cy="32994600"/>
            <a:chOff x="10560050" y="0"/>
            <a:chExt cx="22745700" cy="32994600"/>
          </a:xfrm>
        </p:grpSpPr>
        <p:sp>
          <p:nvSpPr>
            <p:cNvPr id="139"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140"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dirty="0">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141"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142"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dirty="0">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pic>
        <p:nvPicPr>
          <p:cNvPr id="70" name="Picture 6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85348" y="-3377755"/>
            <a:ext cx="5374458" cy="3377755"/>
          </a:xfrm>
          <a:prstGeom prst="rect">
            <a:avLst/>
          </a:prstGeom>
        </p:spPr>
      </p:pic>
      <p:pic>
        <p:nvPicPr>
          <p:cNvPr id="71" name="Picture 7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025" y="-1973658"/>
            <a:ext cx="6904634" cy="2056486"/>
          </a:xfrm>
          <a:prstGeom prst="rect">
            <a:avLst/>
          </a:prstGeom>
        </p:spPr>
      </p:pic>
      <p:sp>
        <p:nvSpPr>
          <p:cNvPr id="72" name="Text Box 48"/>
          <p:cNvSpPr txBox="1">
            <a:spLocks noChangeArrowheads="1"/>
          </p:cNvSpPr>
          <p:nvPr/>
        </p:nvSpPr>
        <p:spPr bwMode="auto">
          <a:xfrm>
            <a:off x="9359785" y="8661195"/>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7"/>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8"/>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2180477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1282</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4</cp:revision>
  <dcterms:created xsi:type="dcterms:W3CDTF">2016-10-04T18:40:21Z</dcterms:created>
  <dcterms:modified xsi:type="dcterms:W3CDTF">2016-10-05T15:57:16Z</dcterms:modified>
</cp:coreProperties>
</file>