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438912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50478976"/>
        <c:axId val="250480512"/>
        <c:axId val="0"/>
      </c:bar3DChart>
      <c:catAx>
        <c:axId val="250478976"/>
        <c:scaling>
          <c:orientation val="minMax"/>
        </c:scaling>
        <c:delete val="0"/>
        <c:axPos val="b"/>
        <c:majorTickMark val="out"/>
        <c:minorTickMark val="none"/>
        <c:tickLblPos val="nextTo"/>
        <c:txPr>
          <a:bodyPr/>
          <a:lstStyle/>
          <a:p>
            <a:pPr>
              <a:defRPr>
                <a:solidFill>
                  <a:schemeClr val="tx1"/>
                </a:solidFill>
              </a:defRPr>
            </a:pPr>
            <a:endParaRPr lang="en-US"/>
          </a:p>
        </c:txPr>
        <c:crossAx val="250480512"/>
        <c:crosses val="autoZero"/>
        <c:auto val="1"/>
        <c:lblAlgn val="ctr"/>
        <c:lblOffset val="100"/>
        <c:noMultiLvlLbl val="0"/>
      </c:catAx>
      <c:valAx>
        <c:axId val="250480512"/>
        <c:scaling>
          <c:orientation val="minMax"/>
        </c:scaling>
        <c:delete val="0"/>
        <c:axPos val="l"/>
        <c:majorGridlines/>
        <c:numFmt formatCode="General" sourceLinked="1"/>
        <c:majorTickMark val="out"/>
        <c:minorTickMark val="none"/>
        <c:tickLblPos val="nextTo"/>
        <c:txPr>
          <a:bodyPr/>
          <a:lstStyle/>
          <a:p>
            <a:pPr>
              <a:defRPr>
                <a:solidFill>
                  <a:schemeClr val="tx1"/>
                </a:solidFill>
              </a:defRPr>
            </a:pPr>
            <a:endParaRPr lang="en-US"/>
          </a:p>
        </c:txPr>
        <c:crossAx val="250478976"/>
        <c:crosses val="autoZero"/>
        <c:crossBetween val="between"/>
      </c:valAx>
    </c:plotArea>
    <c:legend>
      <c:legendPos val="r"/>
      <c:layout/>
      <c:overlay val="0"/>
      <c:txPr>
        <a:bodyPr/>
        <a:lstStyle/>
        <a:p>
          <a:pPr>
            <a:defRPr>
              <a:solidFill>
                <a:schemeClr val="tx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50532992"/>
        <c:axId val="250534912"/>
      </c:lineChart>
      <c:catAx>
        <c:axId val="250532992"/>
        <c:scaling>
          <c:orientation val="minMax"/>
        </c:scaling>
        <c:delete val="0"/>
        <c:axPos val="b"/>
        <c:majorTickMark val="out"/>
        <c:minorTickMark val="none"/>
        <c:tickLblPos val="nextTo"/>
        <c:crossAx val="250534912"/>
        <c:crosses val="autoZero"/>
        <c:auto val="1"/>
        <c:lblAlgn val="ctr"/>
        <c:lblOffset val="100"/>
        <c:noMultiLvlLbl val="0"/>
      </c:catAx>
      <c:valAx>
        <c:axId val="250534912"/>
        <c:scaling>
          <c:orientation val="minMax"/>
        </c:scaling>
        <c:delete val="0"/>
        <c:axPos val="l"/>
        <c:majorGridlines/>
        <c:numFmt formatCode="General" sourceLinked="1"/>
        <c:majorTickMark val="out"/>
        <c:minorTickMark val="none"/>
        <c:tickLblPos val="nextTo"/>
        <c:crossAx val="25053299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7"/>
            <a:ext cx="37307520" cy="72008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4"/>
            <a:ext cx="19392903"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3" y="10439402"/>
            <a:ext cx="19392903"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4"/>
            <a:ext cx="19400520"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116"/>
          <p:cNvSpPr/>
          <p:nvPr/>
        </p:nvSpPr>
        <p:spPr>
          <a:xfrm>
            <a:off x="0" y="3962400"/>
            <a:ext cx="43891200" cy="28956000"/>
          </a:xfrm>
          <a:prstGeom prst="rect">
            <a:avLst/>
          </a:prstGeom>
          <a:gradFill flip="none" rotWithShape="1">
            <a:gsLst>
              <a:gs pos="3000">
                <a:schemeClr val="bg1"/>
              </a:gs>
              <a:gs pos="100000">
                <a:srgbClr val="2E6896"/>
              </a:gs>
              <a:gs pos="50000">
                <a:srgbClr val="C0D2DF"/>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9" name="Picture 1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799" y="609600"/>
            <a:ext cx="6808417" cy="2521915"/>
          </a:xfrm>
          <a:prstGeom prst="rect">
            <a:avLst/>
          </a:prstGeom>
        </p:spPr>
      </p:pic>
      <p:sp>
        <p:nvSpPr>
          <p:cNvPr id="120" name="TextBox 119"/>
          <p:cNvSpPr txBox="1"/>
          <p:nvPr/>
        </p:nvSpPr>
        <p:spPr>
          <a:xfrm>
            <a:off x="-36576" y="3761448"/>
            <a:ext cx="43927776" cy="401903"/>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endParaRPr lang="en-US" sz="4000" i="1" dirty="0" smtClean="0">
              <a:effectLst>
                <a:outerShdw blurRad="76200" dist="63500" dir="2700000" algn="tl">
                  <a:schemeClr val="bg1">
                    <a:alpha val="28000"/>
                  </a:schemeClr>
                </a:outerShdw>
              </a:effectLst>
              <a:cs typeface="Arial" pitchFamily="34" charset="0"/>
            </a:endParaRPr>
          </a:p>
        </p:txBody>
      </p:sp>
      <p:sp>
        <p:nvSpPr>
          <p:cNvPr id="121" name="TextBox 120"/>
          <p:cNvSpPr txBox="1"/>
          <p:nvPr/>
        </p:nvSpPr>
        <p:spPr>
          <a:xfrm>
            <a:off x="7364092" y="493693"/>
            <a:ext cx="35917508" cy="1754326"/>
          </a:xfrm>
          <a:prstGeom prst="rect">
            <a:avLst/>
          </a:prstGeom>
          <a:noFill/>
        </p:spPr>
        <p:txBody>
          <a:bodyPr wrap="square" rtlCol="0">
            <a:spAutoFit/>
          </a:bodyPr>
          <a:lstStyle/>
          <a:p>
            <a:r>
              <a:rPr lang="en-US" sz="5400" b="1" dirty="0" smtClean="0">
                <a:cs typeface="Arial" pitchFamily="34" charset="0"/>
              </a:rPr>
              <a:t>This is a Scientific Poster Template created by Graphicsland &amp; MakeSigns.com </a:t>
            </a:r>
          </a:p>
          <a:p>
            <a:r>
              <a:rPr lang="en-US" sz="5400" b="1" dirty="0" smtClean="0">
                <a:cs typeface="Arial" pitchFamily="34" charset="0"/>
              </a:rPr>
              <a:t>Your poster title would go on these lines</a:t>
            </a:r>
            <a:endParaRPr lang="en-US" sz="5400" b="1" dirty="0">
              <a:cs typeface="Arial" pitchFamily="34" charset="0"/>
            </a:endParaRPr>
          </a:p>
        </p:txBody>
      </p:sp>
      <p:sp>
        <p:nvSpPr>
          <p:cNvPr id="122" name="TextBox 121"/>
          <p:cNvSpPr txBox="1"/>
          <p:nvPr/>
        </p:nvSpPr>
        <p:spPr>
          <a:xfrm>
            <a:off x="7364091" y="2199382"/>
            <a:ext cx="35977845" cy="1077218"/>
          </a:xfrm>
          <a:prstGeom prst="rect">
            <a:avLst/>
          </a:prstGeom>
          <a:noFill/>
        </p:spPr>
        <p:txBody>
          <a:bodyPr wrap="square" rtlCol="0">
            <a:spAutoFit/>
          </a:bodyPr>
          <a:lstStyle/>
          <a:p>
            <a:r>
              <a:rPr lang="en-US" sz="3200" dirty="0" smtClean="0">
                <a:cs typeface="Arial" pitchFamily="34" charset="0"/>
              </a:rPr>
              <a:t>Author Name, RN</a:t>
            </a:r>
            <a:r>
              <a:rPr lang="en-US" sz="3200" baseline="30000" dirty="0" smtClean="0">
                <a:cs typeface="Arial" pitchFamily="34" charset="0"/>
              </a:rPr>
              <a:t>1</a:t>
            </a:r>
            <a:r>
              <a:rPr lang="en-US" sz="3200" dirty="0" smtClean="0">
                <a:cs typeface="Arial" pitchFamily="34" charset="0"/>
              </a:rPr>
              <a:t>; Author Name, Ph.D</a:t>
            </a:r>
            <a:r>
              <a:rPr lang="en-US" sz="3200" baseline="30000" dirty="0" smtClean="0">
                <a:cs typeface="Arial" pitchFamily="34" charset="0"/>
              </a:rPr>
              <a:t>2</a:t>
            </a:r>
            <a:r>
              <a:rPr lang="en-US" sz="3200" dirty="0" smtClean="0">
                <a:cs typeface="Arial" pitchFamily="34" charset="0"/>
              </a:rPr>
              <a:t>, Author Name, RN</a:t>
            </a:r>
            <a:r>
              <a:rPr lang="en-US" sz="3200" baseline="30000" dirty="0" smtClean="0">
                <a:cs typeface="Arial" pitchFamily="34" charset="0"/>
              </a:rPr>
              <a:t>2,3</a:t>
            </a:r>
            <a:r>
              <a:rPr lang="en-US" sz="3200" dirty="0" smtClean="0">
                <a:cs typeface="Arial" pitchFamily="34" charset="0"/>
              </a:rPr>
              <a:t>; Author Name, Ph.D</a:t>
            </a:r>
            <a:r>
              <a:rPr lang="en-US" sz="3200" baseline="30000" dirty="0" smtClean="0">
                <a:cs typeface="Arial" pitchFamily="34" charset="0"/>
              </a:rPr>
              <a:t>1,4</a:t>
            </a:r>
            <a:r>
              <a:rPr lang="en-US" sz="3200" dirty="0" smtClean="0">
                <a:cs typeface="Arial" pitchFamily="34" charset="0"/>
              </a:rPr>
              <a:t> </a:t>
            </a:r>
          </a:p>
          <a:p>
            <a:r>
              <a:rPr lang="en-US" sz="3200" baseline="30000" dirty="0" smtClean="0">
                <a:cs typeface="Arial" pitchFamily="34" charset="0"/>
              </a:rPr>
              <a:t>1</a:t>
            </a:r>
            <a:r>
              <a:rPr lang="en-US" sz="3200" dirty="0" smtClean="0">
                <a:cs typeface="Arial" pitchFamily="34" charset="0"/>
              </a:rPr>
              <a:t>Name of University, City, State; </a:t>
            </a:r>
            <a:r>
              <a:rPr lang="en-US" sz="3200" baseline="30000" dirty="0" smtClean="0">
                <a:cs typeface="Arial" pitchFamily="34" charset="0"/>
              </a:rPr>
              <a:t>2</a:t>
            </a:r>
            <a:r>
              <a:rPr lang="en-US" sz="3200" dirty="0" smtClean="0">
                <a:cs typeface="Arial" pitchFamily="34" charset="0"/>
              </a:rPr>
              <a:t>Name of Another  University, City, State; </a:t>
            </a:r>
            <a:r>
              <a:rPr lang="en-US" sz="3200" baseline="30000" dirty="0" smtClean="0">
                <a:cs typeface="Arial" pitchFamily="34" charset="0"/>
              </a:rPr>
              <a:t>3</a:t>
            </a:r>
            <a:r>
              <a:rPr lang="en-US" sz="3200" dirty="0" smtClean="0">
                <a:cs typeface="Arial" pitchFamily="34" charset="0"/>
              </a:rPr>
              <a:t>Name of University, City, State; </a:t>
            </a:r>
            <a:r>
              <a:rPr lang="en-US" sz="3200" baseline="30000" dirty="0" smtClean="0">
                <a:cs typeface="Arial" pitchFamily="34" charset="0"/>
              </a:rPr>
              <a:t>4</a:t>
            </a:r>
            <a:r>
              <a:rPr lang="en-US" sz="3200" dirty="0" smtClean="0">
                <a:cs typeface="Arial" pitchFamily="34" charset="0"/>
              </a:rPr>
              <a:t>Name of University, City, State; </a:t>
            </a:r>
            <a:endParaRPr lang="en-US" sz="3200" dirty="0">
              <a:cs typeface="Arial" pitchFamily="34" charset="0"/>
            </a:endParaRPr>
          </a:p>
        </p:txBody>
      </p:sp>
      <p:pic>
        <p:nvPicPr>
          <p:cNvPr id="123" name="Picture 1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19103" y="28924753"/>
            <a:ext cx="10277470" cy="2028753"/>
          </a:xfrm>
          <a:prstGeom prst="rect">
            <a:avLst/>
          </a:prstGeom>
        </p:spPr>
      </p:pic>
      <p:pic>
        <p:nvPicPr>
          <p:cNvPr id="124" name="Picture 1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3326" y="24487131"/>
            <a:ext cx="5990126" cy="2218811"/>
          </a:xfrm>
          <a:prstGeom prst="rect">
            <a:avLst/>
          </a:prstGeom>
        </p:spPr>
      </p:pic>
      <p:pic>
        <p:nvPicPr>
          <p:cNvPr id="125" name="Picture 1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63326" y="26705944"/>
            <a:ext cx="5990126" cy="2218811"/>
          </a:xfrm>
          <a:prstGeom prst="rect">
            <a:avLst/>
          </a:prstGeom>
        </p:spPr>
      </p:pic>
      <p:pic>
        <p:nvPicPr>
          <p:cNvPr id="126" name="Picture 1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20208" y="30890751"/>
            <a:ext cx="10276366" cy="2027649"/>
          </a:xfrm>
          <a:prstGeom prst="rect">
            <a:avLst/>
          </a:prstGeom>
        </p:spPr>
      </p:pic>
      <p:graphicFrame>
        <p:nvGraphicFramePr>
          <p:cNvPr id="168" name="Table 167"/>
          <p:cNvGraphicFramePr>
            <a:graphicFrameLocks noGrp="1"/>
          </p:cNvGraphicFramePr>
          <p:nvPr>
            <p:extLst>
              <p:ext uri="{D42A27DB-BD31-4B8C-83A1-F6EECF244321}">
                <p14:modId xmlns:p14="http://schemas.microsoft.com/office/powerpoint/2010/main" val="725279145"/>
              </p:ext>
            </p:extLst>
          </p:nvPr>
        </p:nvGraphicFramePr>
        <p:xfrm>
          <a:off x="11728694" y="10156386"/>
          <a:ext cx="9380477" cy="4548636"/>
        </p:xfrm>
        <a:graphic>
          <a:graphicData uri="http://schemas.openxmlformats.org/drawingml/2006/table">
            <a:tbl>
              <a:tblPr firstRow="1" bandRow="1">
                <a:tableStyleId>{68D230F3-CF80-4859-8CE7-A43EE81993B5}</a:tableStyleId>
              </a:tblPr>
              <a:tblGrid>
                <a:gridCol w="2666998"/>
                <a:gridCol w="1538609"/>
                <a:gridCol w="2395775"/>
                <a:gridCol w="2779095"/>
              </a:tblGrid>
              <a:tr h="505404">
                <a:tc>
                  <a:txBody>
                    <a:bodyPr/>
                    <a:lstStyle/>
                    <a:p>
                      <a:endParaRPr lang="en-US" sz="2400" dirty="0">
                        <a:solidFill>
                          <a:schemeClr val="tx1"/>
                        </a:solidFill>
                      </a:endParaRPr>
                    </a:p>
                  </a:txBody>
                  <a:tcPr/>
                </a:tc>
                <a:tc>
                  <a:txBody>
                    <a:bodyPr/>
                    <a:lstStyle/>
                    <a:p>
                      <a:r>
                        <a:rPr lang="en-US" sz="2400" dirty="0" smtClean="0">
                          <a:solidFill>
                            <a:schemeClr val="tx1"/>
                          </a:solidFill>
                        </a:rPr>
                        <a:t>Pre-test</a:t>
                      </a:r>
                      <a:endParaRPr lang="en-US" sz="2400" dirty="0">
                        <a:solidFill>
                          <a:schemeClr val="tx1"/>
                        </a:solidFill>
                      </a:endParaRPr>
                    </a:p>
                  </a:txBody>
                  <a:tcPr/>
                </a:tc>
                <a:tc>
                  <a:txBody>
                    <a:bodyPr/>
                    <a:lstStyle/>
                    <a:p>
                      <a:r>
                        <a:rPr lang="en-US" sz="2400" dirty="0" smtClean="0">
                          <a:solidFill>
                            <a:schemeClr val="tx1"/>
                          </a:solidFill>
                        </a:rPr>
                        <a:t>6 </a:t>
                      </a:r>
                      <a:r>
                        <a:rPr lang="en-US" sz="2400" dirty="0" err="1" smtClean="0">
                          <a:solidFill>
                            <a:schemeClr val="tx1"/>
                          </a:solidFill>
                        </a:rPr>
                        <a:t>mo</a:t>
                      </a:r>
                      <a:r>
                        <a:rPr lang="en-US" sz="2400" dirty="0" smtClean="0">
                          <a:solidFill>
                            <a:schemeClr val="tx1"/>
                          </a:solidFill>
                        </a:rPr>
                        <a:t> Post-Test</a:t>
                      </a:r>
                      <a:endParaRPr lang="en-US" sz="2400" dirty="0">
                        <a:solidFill>
                          <a:schemeClr val="tx1"/>
                        </a:solidFill>
                      </a:endParaRPr>
                    </a:p>
                  </a:txBody>
                  <a:tcPr/>
                </a:tc>
                <a:tc>
                  <a:txBody>
                    <a:bodyPr/>
                    <a:lstStyle/>
                    <a:p>
                      <a:r>
                        <a:rPr lang="en-US" sz="2400" dirty="0" smtClean="0">
                          <a:solidFill>
                            <a:schemeClr val="tx1"/>
                          </a:solidFill>
                        </a:rPr>
                        <a:t>12-mo Post-Test</a:t>
                      </a:r>
                      <a:endParaRPr lang="en-US" sz="2400" dirty="0">
                        <a:solidFill>
                          <a:schemeClr val="tx1"/>
                        </a:solidFill>
                      </a:endParaRPr>
                    </a:p>
                  </a:txBody>
                  <a:tcPr/>
                </a:tc>
              </a:tr>
              <a:tr h="505404">
                <a:tc>
                  <a:txBody>
                    <a:bodyPr/>
                    <a:lstStyle/>
                    <a:p>
                      <a:r>
                        <a:rPr lang="en-US" sz="2400" dirty="0" smtClean="0">
                          <a:solidFill>
                            <a:schemeClr val="tx1"/>
                          </a:solidFill>
                        </a:rPr>
                        <a:t>Male</a:t>
                      </a:r>
                      <a:r>
                        <a:rPr lang="en-US" sz="2400" baseline="0" dirty="0" smtClean="0">
                          <a:solidFill>
                            <a:schemeClr val="tx1"/>
                          </a:solidFill>
                        </a:rPr>
                        <a:t> Patients</a:t>
                      </a:r>
                      <a:endParaRPr lang="en-US" sz="2400" dirty="0" smtClean="0">
                        <a:solidFill>
                          <a:schemeClr val="tx1"/>
                        </a:solidFill>
                      </a:endParaRPr>
                    </a:p>
                  </a:txBody>
                  <a:tcPr/>
                </a:tc>
                <a:tc>
                  <a:txBody>
                    <a:bodyPr/>
                    <a:lstStyle/>
                    <a:p>
                      <a:r>
                        <a:rPr lang="en-US" sz="2400" dirty="0" smtClean="0">
                          <a:solidFill>
                            <a:schemeClr val="tx1"/>
                          </a:solidFill>
                        </a:rPr>
                        <a:t>61%</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505404">
                <a:tc>
                  <a:txBody>
                    <a:bodyPr/>
                    <a:lstStyle/>
                    <a:p>
                      <a:r>
                        <a:rPr lang="en-US" sz="2400" dirty="0" smtClean="0">
                          <a:solidFill>
                            <a:schemeClr val="tx1"/>
                          </a:solidFill>
                        </a:rPr>
                        <a:t>Female Patients</a:t>
                      </a:r>
                      <a:endParaRPr lang="en-US" sz="2400" dirty="0">
                        <a:solidFill>
                          <a:schemeClr val="tx1"/>
                        </a:solidFill>
                      </a:endParaRPr>
                    </a:p>
                  </a:txBody>
                  <a:tcPr/>
                </a:tc>
                <a:tc>
                  <a:txBody>
                    <a:bodyPr/>
                    <a:lstStyle/>
                    <a:p>
                      <a:r>
                        <a:rPr lang="en-US" sz="2400" dirty="0" smtClean="0">
                          <a:solidFill>
                            <a:schemeClr val="tx1"/>
                          </a:solidFill>
                        </a:rPr>
                        <a:t>39%</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505404">
                <a:tc>
                  <a:txBody>
                    <a:bodyPr/>
                    <a:lstStyle/>
                    <a:p>
                      <a:r>
                        <a:rPr lang="en-US" sz="2400" dirty="0" smtClean="0">
                          <a:solidFill>
                            <a:schemeClr val="tx1"/>
                          </a:solidFill>
                        </a:rPr>
                        <a:t>Hypertension</a:t>
                      </a:r>
                      <a:endParaRPr lang="en-US" sz="2400" dirty="0">
                        <a:solidFill>
                          <a:schemeClr val="tx1"/>
                        </a:solidFill>
                      </a:endParaRPr>
                    </a:p>
                  </a:txBody>
                  <a:tcPr/>
                </a:tc>
                <a:tc>
                  <a:txBody>
                    <a:bodyPr/>
                    <a:lstStyle/>
                    <a:p>
                      <a:r>
                        <a:rPr lang="en-US" sz="2400" dirty="0" smtClean="0">
                          <a:solidFill>
                            <a:schemeClr val="tx1"/>
                          </a:solidFill>
                        </a:rPr>
                        <a:t>2.6%</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12.4%</a:t>
                      </a:r>
                      <a:endParaRPr lang="en-US" sz="2400" dirty="0">
                        <a:solidFill>
                          <a:schemeClr val="tx1"/>
                        </a:solidFill>
                      </a:endParaRPr>
                    </a:p>
                  </a:txBody>
                  <a:tcPr/>
                </a:tc>
              </a:tr>
              <a:tr h="505404">
                <a:tc>
                  <a:txBody>
                    <a:bodyPr/>
                    <a:lstStyle/>
                    <a:p>
                      <a:r>
                        <a:rPr lang="en-US" sz="2400" dirty="0" smtClean="0">
                          <a:solidFill>
                            <a:schemeClr val="tx1"/>
                          </a:solidFill>
                        </a:rPr>
                        <a:t>Snoring</a:t>
                      </a:r>
                      <a:endParaRPr lang="en-US" sz="2400" dirty="0">
                        <a:solidFill>
                          <a:schemeClr val="tx1"/>
                        </a:solidFill>
                      </a:endParaRPr>
                    </a:p>
                  </a:txBody>
                  <a:tcPr/>
                </a:tc>
                <a:tc>
                  <a:txBody>
                    <a:bodyPr/>
                    <a:lstStyle/>
                    <a:p>
                      <a:r>
                        <a:rPr lang="en-US" sz="2400" dirty="0" smtClean="0">
                          <a:solidFill>
                            <a:schemeClr val="tx1"/>
                          </a:solidFill>
                        </a:rPr>
                        <a:t>11.35%</a:t>
                      </a:r>
                      <a:endParaRPr lang="en-US" sz="2400" dirty="0">
                        <a:solidFill>
                          <a:schemeClr val="tx1"/>
                        </a:solidFill>
                      </a:endParaRPr>
                    </a:p>
                  </a:txBody>
                  <a:tcPr/>
                </a:tc>
                <a:tc>
                  <a:txBody>
                    <a:bodyPr/>
                    <a:lstStyle/>
                    <a:p>
                      <a:r>
                        <a:rPr lang="en-US" sz="2400" dirty="0" smtClean="0">
                          <a:solidFill>
                            <a:schemeClr val="tx1"/>
                          </a:solidFill>
                        </a:rPr>
                        <a:t>10.2%</a:t>
                      </a:r>
                      <a:endParaRPr lang="en-US" sz="2400" dirty="0">
                        <a:solidFill>
                          <a:schemeClr val="tx1"/>
                        </a:solidFill>
                      </a:endParaRPr>
                    </a:p>
                  </a:txBody>
                  <a:tcPr/>
                </a:tc>
                <a:tc>
                  <a:txBody>
                    <a:bodyPr/>
                    <a:lstStyle/>
                    <a:p>
                      <a:r>
                        <a:rPr lang="en-US" sz="2400" dirty="0" smtClean="0">
                          <a:solidFill>
                            <a:schemeClr val="tx1"/>
                          </a:solidFill>
                        </a:rPr>
                        <a:t>15.8%</a:t>
                      </a:r>
                      <a:endParaRPr lang="en-US" sz="2400" dirty="0">
                        <a:solidFill>
                          <a:schemeClr val="tx1"/>
                        </a:solidFill>
                      </a:endParaRPr>
                    </a:p>
                  </a:txBody>
                  <a:tcPr/>
                </a:tc>
              </a:tr>
              <a:tr h="505404">
                <a:tc>
                  <a:txBody>
                    <a:bodyPr/>
                    <a:lstStyle/>
                    <a:p>
                      <a:r>
                        <a:rPr lang="en-US" sz="2400" dirty="0" smtClean="0">
                          <a:solidFill>
                            <a:schemeClr val="tx1"/>
                          </a:solidFill>
                        </a:rPr>
                        <a:t>Medications</a:t>
                      </a:r>
                      <a:endParaRPr lang="en-US" sz="2400" dirty="0">
                        <a:solidFill>
                          <a:schemeClr val="tx1"/>
                        </a:solidFill>
                      </a:endParaRPr>
                    </a:p>
                  </a:txBody>
                  <a:tcPr/>
                </a:tc>
                <a:tc>
                  <a:txBody>
                    <a:bodyPr/>
                    <a:lstStyle/>
                    <a:p>
                      <a:r>
                        <a:rPr lang="en-US" sz="2400" dirty="0" smtClean="0">
                          <a:solidFill>
                            <a:schemeClr val="tx1"/>
                          </a:solidFill>
                        </a:rPr>
                        <a:t>45.2%</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40%</a:t>
                      </a:r>
                      <a:endParaRPr lang="en-US" sz="2400" dirty="0">
                        <a:solidFill>
                          <a:schemeClr val="tx1"/>
                        </a:solidFill>
                      </a:endParaRPr>
                    </a:p>
                  </a:txBody>
                  <a:tcPr/>
                </a:tc>
              </a:tr>
              <a:tr h="505404">
                <a:tc>
                  <a:txBody>
                    <a:bodyPr/>
                    <a:lstStyle/>
                    <a:p>
                      <a:r>
                        <a:rPr lang="en-US" sz="2400" dirty="0" smtClean="0">
                          <a:solidFill>
                            <a:schemeClr val="tx1"/>
                          </a:solidFill>
                        </a:rPr>
                        <a:t>Smoking</a:t>
                      </a:r>
                      <a:endParaRPr lang="en-US" sz="2400" dirty="0">
                        <a:solidFill>
                          <a:schemeClr val="tx1"/>
                        </a:solidFill>
                      </a:endParaRPr>
                    </a:p>
                  </a:txBody>
                  <a:tcPr/>
                </a:tc>
                <a:tc>
                  <a:txBody>
                    <a:bodyPr/>
                    <a:lstStyle/>
                    <a:p>
                      <a:r>
                        <a:rPr lang="en-US" sz="2400" dirty="0" smtClean="0">
                          <a:solidFill>
                            <a:schemeClr val="tx1"/>
                          </a:solidFill>
                        </a:rPr>
                        <a:t>16.5%</a:t>
                      </a:r>
                      <a:endParaRPr lang="en-US" sz="2400" dirty="0">
                        <a:solidFill>
                          <a:schemeClr val="tx1"/>
                        </a:solidFill>
                      </a:endParaRPr>
                    </a:p>
                  </a:txBody>
                  <a:tcPr/>
                </a:tc>
                <a:tc>
                  <a:txBody>
                    <a:bodyPr/>
                    <a:lstStyle/>
                    <a:p>
                      <a:r>
                        <a:rPr lang="en-US" sz="2400" dirty="0" smtClean="0">
                          <a:solidFill>
                            <a:schemeClr val="tx1"/>
                          </a:solidFill>
                        </a:rPr>
                        <a:t>14.5%</a:t>
                      </a:r>
                      <a:endParaRPr lang="en-US" sz="2400" dirty="0">
                        <a:solidFill>
                          <a:schemeClr val="tx1"/>
                        </a:solidFill>
                      </a:endParaRPr>
                    </a:p>
                  </a:txBody>
                  <a:tcPr/>
                </a:tc>
                <a:tc>
                  <a:txBody>
                    <a:bodyPr/>
                    <a:lstStyle/>
                    <a:p>
                      <a:r>
                        <a:rPr lang="en-US" sz="2400" dirty="0" smtClean="0">
                          <a:solidFill>
                            <a:schemeClr val="tx1"/>
                          </a:solidFill>
                        </a:rPr>
                        <a:t>10.14%</a:t>
                      </a:r>
                      <a:endParaRPr lang="en-US" sz="2400" dirty="0">
                        <a:solidFill>
                          <a:schemeClr val="tx1"/>
                        </a:solidFill>
                      </a:endParaRPr>
                    </a:p>
                  </a:txBody>
                  <a:tcPr/>
                </a:tc>
              </a:tr>
              <a:tr h="505404">
                <a:tc>
                  <a:txBody>
                    <a:bodyPr/>
                    <a:lstStyle/>
                    <a:p>
                      <a:r>
                        <a:rPr lang="en-US" sz="2400" dirty="0" smtClean="0">
                          <a:solidFill>
                            <a:schemeClr val="tx1"/>
                          </a:solidFill>
                        </a:rPr>
                        <a:t>Pregnancy</a:t>
                      </a:r>
                      <a:endParaRPr lang="en-US" sz="2400" dirty="0">
                        <a:solidFill>
                          <a:schemeClr val="tx1"/>
                        </a:solidFill>
                      </a:endParaRPr>
                    </a:p>
                  </a:txBody>
                  <a:tcPr/>
                </a:tc>
                <a:tc>
                  <a:txBody>
                    <a:bodyPr/>
                    <a:lstStyle/>
                    <a:p>
                      <a:r>
                        <a:rPr lang="en-US" sz="2400" dirty="0" smtClean="0">
                          <a:solidFill>
                            <a:schemeClr val="tx1"/>
                          </a:solidFill>
                        </a:rPr>
                        <a:t>.3%</a:t>
                      </a:r>
                      <a:endParaRPr lang="en-US" sz="2400" dirty="0">
                        <a:solidFill>
                          <a:schemeClr val="tx1"/>
                        </a:solidFill>
                      </a:endParaRPr>
                    </a:p>
                  </a:txBody>
                  <a:tcPr/>
                </a:tc>
                <a:tc>
                  <a:txBody>
                    <a:bodyPr/>
                    <a:lstStyle/>
                    <a:p>
                      <a:r>
                        <a:rPr lang="en-US" sz="2400" dirty="0" smtClean="0">
                          <a:solidFill>
                            <a:schemeClr val="tx1"/>
                          </a:solidFill>
                        </a:rPr>
                        <a:t>15%</a:t>
                      </a:r>
                      <a:endParaRPr lang="en-US" sz="2400" dirty="0">
                        <a:solidFill>
                          <a:schemeClr val="tx1"/>
                        </a:solidFill>
                      </a:endParaRPr>
                    </a:p>
                  </a:txBody>
                  <a:tcPr/>
                </a:tc>
                <a:tc>
                  <a:txBody>
                    <a:bodyPr/>
                    <a:lstStyle/>
                    <a:p>
                      <a:r>
                        <a:rPr lang="en-US" sz="2400" dirty="0" smtClean="0">
                          <a:solidFill>
                            <a:schemeClr val="tx1"/>
                          </a:solidFill>
                        </a:rPr>
                        <a:t>12%</a:t>
                      </a:r>
                      <a:endParaRPr lang="en-US" sz="2400" dirty="0">
                        <a:solidFill>
                          <a:schemeClr val="tx1"/>
                        </a:solidFill>
                      </a:endParaRPr>
                    </a:p>
                  </a:txBody>
                  <a:tcPr/>
                </a:tc>
              </a:tr>
              <a:tr h="505404">
                <a:tc>
                  <a:txBody>
                    <a:bodyPr/>
                    <a:lstStyle/>
                    <a:p>
                      <a:r>
                        <a:rPr lang="en-US" sz="2400" dirty="0" smtClean="0">
                          <a:solidFill>
                            <a:schemeClr val="tx1"/>
                          </a:solidFill>
                        </a:rPr>
                        <a:t>Alcoholism</a:t>
                      </a:r>
                      <a:endParaRPr lang="en-US" sz="2400" dirty="0">
                        <a:solidFill>
                          <a:schemeClr val="tx1"/>
                        </a:solidFill>
                      </a:endParaRPr>
                    </a:p>
                  </a:txBody>
                  <a:tcPr/>
                </a:tc>
                <a:tc>
                  <a:txBody>
                    <a:bodyPr/>
                    <a:lstStyle/>
                    <a:p>
                      <a:r>
                        <a:rPr lang="en-US" sz="2400" dirty="0" smtClean="0">
                          <a:solidFill>
                            <a:schemeClr val="tx1"/>
                          </a:solidFill>
                        </a:rPr>
                        <a:t>2.5%</a:t>
                      </a:r>
                      <a:endParaRPr lang="en-US" sz="2400" dirty="0">
                        <a:solidFill>
                          <a:schemeClr val="tx1"/>
                        </a:solidFill>
                      </a:endParaRPr>
                    </a:p>
                  </a:txBody>
                  <a:tcPr/>
                </a:tc>
                <a:tc>
                  <a:txBody>
                    <a:bodyPr/>
                    <a:lstStyle/>
                    <a:p>
                      <a:r>
                        <a:rPr lang="en-US" sz="2400" dirty="0" smtClean="0">
                          <a:solidFill>
                            <a:schemeClr val="tx1"/>
                          </a:solidFill>
                        </a:rPr>
                        <a:t>36.47%</a:t>
                      </a:r>
                      <a:endParaRPr lang="en-US" sz="2400" dirty="0">
                        <a:solidFill>
                          <a:schemeClr val="tx1"/>
                        </a:solidFill>
                      </a:endParaRPr>
                    </a:p>
                  </a:txBody>
                  <a:tcPr/>
                </a:tc>
                <a:tc>
                  <a:txBody>
                    <a:bodyPr/>
                    <a:lstStyle/>
                    <a:p>
                      <a:r>
                        <a:rPr lang="en-US" sz="2400" dirty="0" smtClean="0">
                          <a:solidFill>
                            <a:schemeClr val="tx1"/>
                          </a:solidFill>
                        </a:rPr>
                        <a:t>11.6%</a:t>
                      </a:r>
                      <a:endParaRPr lang="en-US" sz="2400" dirty="0">
                        <a:solidFill>
                          <a:schemeClr val="tx1"/>
                        </a:solidFill>
                      </a:endParaRPr>
                    </a:p>
                  </a:txBody>
                  <a:tcPr/>
                </a:tc>
              </a:tr>
            </a:tbl>
          </a:graphicData>
        </a:graphic>
      </p:graphicFrame>
      <p:sp>
        <p:nvSpPr>
          <p:cNvPr id="155" name="TextBox 154"/>
          <p:cNvSpPr txBox="1"/>
          <p:nvPr/>
        </p:nvSpPr>
        <p:spPr>
          <a:xfrm>
            <a:off x="962966" y="5518509"/>
            <a:ext cx="9623371" cy="15358050"/>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a:t>
            </a:r>
            <a:r>
              <a:rPr lang="en-US" sz="3200" dirty="0" smtClean="0">
                <a:cs typeface="Arial" pitchFamily="34" charset="0"/>
              </a:rPr>
              <a:t>here</a:t>
            </a:r>
            <a:endParaRPr lang="en-US" sz="3200" dirty="0">
              <a:cs typeface="Arial" pitchFamily="34" charset="0"/>
            </a:endParaRPr>
          </a:p>
        </p:txBody>
      </p:sp>
      <p:sp>
        <p:nvSpPr>
          <p:cNvPr id="156" name="TextBox 155"/>
          <p:cNvSpPr txBox="1"/>
          <p:nvPr/>
        </p:nvSpPr>
        <p:spPr>
          <a:xfrm>
            <a:off x="962966" y="22014037"/>
            <a:ext cx="9623371" cy="1043362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57" name="TextBox 156"/>
          <p:cNvSpPr txBox="1"/>
          <p:nvPr/>
        </p:nvSpPr>
        <p:spPr>
          <a:xfrm>
            <a:off x="11700620" y="5518509"/>
            <a:ext cx="9623371" cy="2554545"/>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158" name="TextBox 157"/>
          <p:cNvSpPr txBox="1"/>
          <p:nvPr/>
        </p:nvSpPr>
        <p:spPr>
          <a:xfrm>
            <a:off x="11700620" y="16235616"/>
            <a:ext cx="9623371" cy="1388072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smtClean="0">
              <a:cs typeface="Arial" pitchFamily="34" charset="0"/>
            </a:endParaRPr>
          </a:p>
        </p:txBody>
      </p:sp>
      <p:sp>
        <p:nvSpPr>
          <p:cNvPr id="159" name="TextBox 158"/>
          <p:cNvSpPr txBox="1"/>
          <p:nvPr/>
        </p:nvSpPr>
        <p:spPr>
          <a:xfrm>
            <a:off x="22539573" y="5518509"/>
            <a:ext cx="9623371"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160" name="TextBox 159"/>
          <p:cNvSpPr txBox="1"/>
          <p:nvPr/>
        </p:nvSpPr>
        <p:spPr>
          <a:xfrm>
            <a:off x="33277229" y="10054156"/>
            <a:ext cx="9623371" cy="452431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1" name="TextBox 160"/>
          <p:cNvSpPr txBox="1"/>
          <p:nvPr/>
        </p:nvSpPr>
        <p:spPr>
          <a:xfrm>
            <a:off x="33277229" y="15404147"/>
            <a:ext cx="9623371" cy="2062103"/>
          </a:xfrm>
          <a:prstGeom prst="rect">
            <a:avLst/>
          </a:prstGeom>
          <a:noFill/>
        </p:spPr>
        <p:txBody>
          <a:bodyPr wrap="square" rtlCol="0">
            <a:spAutoFit/>
          </a:bodyPr>
          <a:lstStyle/>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162" name="TextBox 161"/>
          <p:cNvSpPr txBox="1"/>
          <p:nvPr/>
        </p:nvSpPr>
        <p:spPr>
          <a:xfrm>
            <a:off x="33277229" y="18480067"/>
            <a:ext cx="9623371" cy="16712267"/>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cs typeface="Arial" pitchFamily="34" charset="0"/>
              </a:rPr>
              <a:t>Your </a:t>
            </a:r>
            <a:r>
              <a:rPr lang="en-US" sz="24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a:t>
            </a:r>
            <a:r>
              <a:rPr lang="en-US" sz="2400" dirty="0" smtClean="0">
                <a:cs typeface="Arial" pitchFamily="34" charset="0"/>
              </a:rPr>
              <a:t>.</a:t>
            </a:r>
          </a:p>
          <a:p>
            <a:pPr marL="457200" indent="-457200">
              <a:buFont typeface="+mj-lt"/>
              <a:buAutoNum type="arabicPeriod"/>
            </a:pPr>
            <a:r>
              <a:rPr lang="en-US" sz="2400" dirty="0" smtClean="0">
                <a:cs typeface="Arial" pitchFamily="34" charset="0"/>
              </a:rPr>
              <a:t> </a:t>
            </a: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a:cs typeface="Arial" pitchFamily="34" charset="0"/>
            </a:endParaRPr>
          </a:p>
          <a:p>
            <a:pPr marL="457200" indent="-457200">
              <a:buFont typeface="+mj-lt"/>
              <a:buAutoNum type="arabicPeriod"/>
            </a:pPr>
            <a:endParaRPr lang="en-US" sz="2400" dirty="0">
              <a:cs typeface="Arial" pitchFamily="34" charset="0"/>
            </a:endParaRPr>
          </a:p>
          <a:p>
            <a:pPr marL="457200" indent="-457200">
              <a:buFont typeface="+mj-lt"/>
              <a:buAutoNum type="arabicPeriod"/>
            </a:pPr>
            <a:endParaRPr lang="en-US" sz="2400" dirty="0">
              <a:cs typeface="Arial" pitchFamily="34" charset="0"/>
            </a:endParaRPr>
          </a:p>
          <a:p>
            <a:pPr marL="457200" indent="-457200">
              <a:buFont typeface="+mj-lt"/>
              <a:buAutoNum type="arabicPeriod"/>
            </a:pPr>
            <a:endParaRPr lang="en-US" sz="2400" dirty="0">
              <a:cs typeface="Arial" pitchFamily="34" charset="0"/>
            </a:endParaRPr>
          </a:p>
          <a:p>
            <a:pPr marL="457200" indent="-457200">
              <a:buFont typeface="+mj-lt"/>
              <a:buAutoNum type="arabicPeriod"/>
            </a:pPr>
            <a:endParaRPr lang="en-US" sz="2400" dirty="0">
              <a:cs typeface="Arial" pitchFamily="34" charset="0"/>
            </a:endParaRPr>
          </a:p>
          <a:p>
            <a:pPr marL="457200" indent="-457200">
              <a:buFont typeface="+mj-lt"/>
              <a:buAutoNum type="arabicPeriod"/>
            </a:pPr>
            <a:endParaRPr lang="en-US" sz="2400" dirty="0">
              <a:cs typeface="Arial" pitchFamily="34" charset="0"/>
            </a:endParaRPr>
          </a:p>
        </p:txBody>
      </p:sp>
      <p:graphicFrame>
        <p:nvGraphicFramePr>
          <p:cNvPr id="163" name="Chart 162"/>
          <p:cNvGraphicFramePr/>
          <p:nvPr>
            <p:extLst>
              <p:ext uri="{D42A27DB-BD31-4B8C-83A1-F6EECF244321}">
                <p14:modId xmlns:p14="http://schemas.microsoft.com/office/powerpoint/2010/main" val="4293509436"/>
              </p:ext>
            </p:extLst>
          </p:nvPr>
        </p:nvGraphicFramePr>
        <p:xfrm>
          <a:off x="22320915" y="7093140"/>
          <a:ext cx="9622934" cy="643445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4" name="Chart 163"/>
          <p:cNvGraphicFramePr/>
          <p:nvPr>
            <p:extLst>
              <p:ext uri="{D42A27DB-BD31-4B8C-83A1-F6EECF244321}">
                <p14:modId xmlns:p14="http://schemas.microsoft.com/office/powerpoint/2010/main" val="433598687"/>
              </p:ext>
            </p:extLst>
          </p:nvPr>
        </p:nvGraphicFramePr>
        <p:xfrm>
          <a:off x="22320915" y="14731960"/>
          <a:ext cx="9622934" cy="5961815"/>
        </p:xfrm>
        <a:graphic>
          <a:graphicData uri="http://schemas.openxmlformats.org/drawingml/2006/chart">
            <c:chart xmlns:c="http://schemas.openxmlformats.org/drawingml/2006/chart" xmlns:r="http://schemas.openxmlformats.org/officeDocument/2006/relationships" r:id="rId7"/>
          </a:graphicData>
        </a:graphic>
      </p:graphicFrame>
      <p:sp>
        <p:nvSpPr>
          <p:cNvPr id="165" name="TextBox 164"/>
          <p:cNvSpPr txBox="1"/>
          <p:nvPr/>
        </p:nvSpPr>
        <p:spPr>
          <a:xfrm>
            <a:off x="22438276" y="13613774"/>
            <a:ext cx="9623371" cy="954107"/>
          </a:xfrm>
          <a:prstGeom prst="rect">
            <a:avLst/>
          </a:prstGeom>
          <a:noFill/>
        </p:spPr>
        <p:txBody>
          <a:bodyPr wrap="square" rtlCol="0">
            <a:spAutoFit/>
          </a:bodyPr>
          <a:lstStyle/>
          <a:p>
            <a:pPr algn="ctr"/>
            <a:r>
              <a:rPr lang="en-US" sz="2800" dirty="0" smtClean="0">
                <a:cs typeface="Arial" pitchFamily="34" charset="0"/>
              </a:rPr>
              <a:t>Your text would go here. List your information on these lines. Your text would go here. List your information on these lines. </a:t>
            </a:r>
          </a:p>
        </p:txBody>
      </p:sp>
      <p:sp>
        <p:nvSpPr>
          <p:cNvPr id="166" name="TextBox 165"/>
          <p:cNvSpPr txBox="1"/>
          <p:nvPr/>
        </p:nvSpPr>
        <p:spPr>
          <a:xfrm>
            <a:off x="22539573" y="21619911"/>
            <a:ext cx="9623371" cy="994118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r>
              <a:rPr lang="en-US" sz="3200" dirty="0" smtClean="0">
                <a:cs typeface="Arial" pitchFamily="34" charset="0"/>
              </a:rPr>
              <a:t>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a:t>
            </a:r>
            <a:r>
              <a:rPr lang="en-US" sz="3200" dirty="0" smtClean="0">
                <a:cs typeface="Arial" pitchFamily="34" charset="0"/>
              </a:rPr>
              <a:t>here.</a:t>
            </a:r>
          </a:p>
          <a:p>
            <a:endParaRPr lang="en-US" sz="3200" dirty="0">
              <a:cs typeface="Arial" pitchFamily="34" charset="0"/>
            </a:endParaRPr>
          </a:p>
          <a:p>
            <a:r>
              <a:rPr lang="en-US" sz="3200" dirty="0" smtClean="0">
                <a:cs typeface="Arial" pitchFamily="34" charset="0"/>
              </a:rPr>
              <a:t>List </a:t>
            </a:r>
            <a:r>
              <a:rPr lang="en-US" sz="3200" dirty="0">
                <a:cs typeface="Arial" pitchFamily="34" charset="0"/>
              </a:rPr>
              <a:t>your information on these lines. Your text would go here. List your information on these lines. Your text would go here. List your information on these lines. Your text would go here. List your information on these lines. </a:t>
            </a:r>
            <a:endParaRPr lang="en-US" sz="3200" dirty="0" smtClean="0">
              <a:cs typeface="Arial" pitchFamily="34" charset="0"/>
            </a:endParaRPr>
          </a:p>
        </p:txBody>
      </p:sp>
      <p:sp>
        <p:nvSpPr>
          <p:cNvPr id="167" name="TextBox 166"/>
          <p:cNvSpPr txBox="1"/>
          <p:nvPr/>
        </p:nvSpPr>
        <p:spPr>
          <a:xfrm>
            <a:off x="33277229" y="5518509"/>
            <a:ext cx="9623371" cy="3046988"/>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69" name="TextBox 168"/>
          <p:cNvSpPr txBox="1"/>
          <p:nvPr/>
        </p:nvSpPr>
        <p:spPr>
          <a:xfrm>
            <a:off x="11485800" y="9150739"/>
            <a:ext cx="9623371"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effectLst>
                  <a:outerShdw blurRad="76200" dist="63500" dir="2700000" algn="tl">
                    <a:schemeClr val="bg1">
                      <a:alpha val="28000"/>
                    </a:schemeClr>
                  </a:outerShdw>
                </a:effectLst>
                <a:cs typeface="Arial" pitchFamily="34" charset="0"/>
              </a:rPr>
              <a:t>Participants</a:t>
            </a:r>
          </a:p>
        </p:txBody>
      </p:sp>
      <p:sp>
        <p:nvSpPr>
          <p:cNvPr id="170" name="TextBox 169"/>
          <p:cNvSpPr txBox="1"/>
          <p:nvPr/>
        </p:nvSpPr>
        <p:spPr>
          <a:xfrm>
            <a:off x="11485800" y="15522401"/>
            <a:ext cx="9623371"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effectLst>
                  <a:outerShdw blurRad="76200" dist="63500" dir="2700000" algn="tl">
                    <a:schemeClr val="bg1">
                      <a:alpha val="28000"/>
                    </a:schemeClr>
                  </a:outerShdw>
                </a:effectLst>
                <a:cs typeface="Arial" pitchFamily="34" charset="0"/>
              </a:rPr>
              <a:t>Methods</a:t>
            </a:r>
          </a:p>
        </p:txBody>
      </p:sp>
      <p:sp>
        <p:nvSpPr>
          <p:cNvPr id="171" name="TextBox 170"/>
          <p:cNvSpPr txBox="1"/>
          <p:nvPr/>
        </p:nvSpPr>
        <p:spPr>
          <a:xfrm>
            <a:off x="22640873" y="20678863"/>
            <a:ext cx="9623371" cy="954107"/>
          </a:xfrm>
          <a:prstGeom prst="rect">
            <a:avLst/>
          </a:prstGeom>
          <a:noFill/>
        </p:spPr>
        <p:txBody>
          <a:bodyPr wrap="square" rtlCol="0">
            <a:spAutoFit/>
          </a:bodyPr>
          <a:lstStyle/>
          <a:p>
            <a:pPr algn="ctr"/>
            <a:r>
              <a:rPr lang="en-US" sz="2800" dirty="0" smtClean="0">
                <a:cs typeface="Arial" pitchFamily="34" charset="0"/>
              </a:rPr>
              <a:t>Your text would go here. List your information on these lines. Your text would go here. List your information on these lines. </a:t>
            </a:r>
          </a:p>
        </p:txBody>
      </p:sp>
      <p:sp>
        <p:nvSpPr>
          <p:cNvPr id="172" name="TextBox 171"/>
          <p:cNvSpPr txBox="1"/>
          <p:nvPr/>
        </p:nvSpPr>
        <p:spPr>
          <a:xfrm>
            <a:off x="33224835" y="14626760"/>
            <a:ext cx="9623371"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effectLst>
                  <a:outerShdw blurRad="76200" dist="63500" dir="2700000" algn="tl">
                    <a:schemeClr val="bg1">
                      <a:alpha val="28000"/>
                    </a:schemeClr>
                  </a:outerShdw>
                </a:effectLst>
                <a:cs typeface="Arial" pitchFamily="34" charset="0"/>
              </a:rPr>
              <a:t>Limitations</a:t>
            </a:r>
          </a:p>
        </p:txBody>
      </p:sp>
      <p:sp>
        <p:nvSpPr>
          <p:cNvPr id="173" name="TextBox 172"/>
          <p:cNvSpPr txBox="1"/>
          <p:nvPr/>
        </p:nvSpPr>
        <p:spPr>
          <a:xfrm>
            <a:off x="33224835" y="17843204"/>
            <a:ext cx="9623371"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effectLst>
                  <a:outerShdw blurRad="76200" dist="63500" dir="2700000" algn="tl">
                    <a:schemeClr val="bg1">
                      <a:alpha val="28000"/>
                    </a:schemeClr>
                  </a:outerShdw>
                </a:effectLst>
                <a:cs typeface="Arial" pitchFamily="34" charset="0"/>
              </a:rPr>
              <a:t>References</a:t>
            </a:r>
          </a:p>
        </p:txBody>
      </p:sp>
      <p:sp>
        <p:nvSpPr>
          <p:cNvPr id="174" name="TextBox 173"/>
          <p:cNvSpPr txBox="1"/>
          <p:nvPr/>
        </p:nvSpPr>
        <p:spPr>
          <a:xfrm>
            <a:off x="1165679" y="4572000"/>
            <a:ext cx="9321774" cy="919401"/>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r>
              <a:rPr lang="en-US" sz="4800" i="1" dirty="0" smtClean="0">
                <a:effectLst>
                  <a:outerShdw blurRad="76200" dist="63500" dir="2700000" algn="tl">
                    <a:schemeClr val="bg1">
                      <a:alpha val="28000"/>
                    </a:schemeClr>
                  </a:outerShdw>
                </a:effectLst>
                <a:cs typeface="Arial" pitchFamily="34" charset="0"/>
              </a:rPr>
              <a:t>Abstract</a:t>
            </a:r>
          </a:p>
        </p:txBody>
      </p:sp>
      <p:sp>
        <p:nvSpPr>
          <p:cNvPr id="175" name="TextBox 174"/>
          <p:cNvSpPr txBox="1"/>
          <p:nvPr/>
        </p:nvSpPr>
        <p:spPr>
          <a:xfrm>
            <a:off x="1165679" y="21029692"/>
            <a:ext cx="9321774" cy="919401"/>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r>
              <a:rPr lang="en-US" sz="4800" i="1" dirty="0" smtClean="0">
                <a:effectLst>
                  <a:outerShdw blurRad="76200" dist="63500" dir="2700000" algn="tl">
                    <a:schemeClr val="bg1">
                      <a:alpha val="28000"/>
                    </a:schemeClr>
                  </a:outerShdw>
                </a:effectLst>
                <a:cs typeface="Arial" pitchFamily="34" charset="0"/>
              </a:rPr>
              <a:t>Introduction</a:t>
            </a:r>
          </a:p>
        </p:txBody>
      </p:sp>
      <p:sp>
        <p:nvSpPr>
          <p:cNvPr id="176" name="TextBox 175"/>
          <p:cNvSpPr txBox="1"/>
          <p:nvPr/>
        </p:nvSpPr>
        <p:spPr>
          <a:xfrm>
            <a:off x="11845525" y="4572000"/>
            <a:ext cx="9321774" cy="919401"/>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r>
              <a:rPr lang="en-US" sz="4800" i="1" dirty="0" smtClean="0">
                <a:effectLst>
                  <a:outerShdw blurRad="76200" dist="63500" dir="2700000" algn="tl">
                    <a:schemeClr val="bg1">
                      <a:alpha val="28000"/>
                    </a:schemeClr>
                  </a:outerShdw>
                </a:effectLst>
                <a:cs typeface="Arial" pitchFamily="34" charset="0"/>
              </a:rPr>
              <a:t>Introduction cont.</a:t>
            </a:r>
          </a:p>
        </p:txBody>
      </p:sp>
      <p:sp>
        <p:nvSpPr>
          <p:cNvPr id="177" name="TextBox 176"/>
          <p:cNvSpPr txBox="1"/>
          <p:nvPr/>
        </p:nvSpPr>
        <p:spPr>
          <a:xfrm>
            <a:off x="22539573" y="4572000"/>
            <a:ext cx="9321774" cy="919401"/>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r>
              <a:rPr lang="en-US" sz="4800" i="1" dirty="0" smtClean="0">
                <a:effectLst>
                  <a:outerShdw blurRad="76200" dist="63500" dir="2700000" algn="tl">
                    <a:schemeClr val="bg1">
                      <a:alpha val="28000"/>
                    </a:schemeClr>
                  </a:outerShdw>
                </a:effectLst>
                <a:cs typeface="Arial" pitchFamily="34" charset="0"/>
              </a:rPr>
              <a:t>Results</a:t>
            </a:r>
          </a:p>
        </p:txBody>
      </p:sp>
      <p:sp>
        <p:nvSpPr>
          <p:cNvPr id="178" name="TextBox 177"/>
          <p:cNvSpPr txBox="1"/>
          <p:nvPr/>
        </p:nvSpPr>
        <p:spPr>
          <a:xfrm>
            <a:off x="33277229" y="4572000"/>
            <a:ext cx="9321774" cy="919401"/>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r>
              <a:rPr lang="en-US" sz="4800" i="1" dirty="0" smtClean="0">
                <a:effectLst>
                  <a:outerShdw blurRad="76200" dist="63500" dir="2700000" algn="tl">
                    <a:schemeClr val="bg1">
                      <a:alpha val="28000"/>
                    </a:schemeClr>
                  </a:outerShdw>
                </a:effectLst>
                <a:cs typeface="Arial" pitchFamily="34" charset="0"/>
              </a:rPr>
              <a:t>Results cont.</a:t>
            </a:r>
          </a:p>
        </p:txBody>
      </p:sp>
      <p:sp>
        <p:nvSpPr>
          <p:cNvPr id="179" name="TextBox 178"/>
          <p:cNvSpPr txBox="1"/>
          <p:nvPr/>
        </p:nvSpPr>
        <p:spPr>
          <a:xfrm>
            <a:off x="11845525" y="8096163"/>
            <a:ext cx="9321774" cy="919401"/>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r>
              <a:rPr lang="en-US" sz="4800" i="1" dirty="0" smtClean="0">
                <a:effectLst>
                  <a:outerShdw blurRad="76200" dist="63500" dir="2700000" algn="tl">
                    <a:schemeClr val="bg1">
                      <a:alpha val="28000"/>
                    </a:schemeClr>
                  </a:outerShdw>
                </a:effectLst>
                <a:cs typeface="Arial" pitchFamily="34" charset="0"/>
              </a:rPr>
              <a:t>Materials &amp; Methods</a:t>
            </a:r>
          </a:p>
        </p:txBody>
      </p:sp>
      <p:sp>
        <p:nvSpPr>
          <p:cNvPr id="180" name="TextBox 179"/>
          <p:cNvSpPr txBox="1"/>
          <p:nvPr/>
        </p:nvSpPr>
        <p:spPr>
          <a:xfrm>
            <a:off x="33277229" y="9027162"/>
            <a:ext cx="9321774" cy="919401"/>
          </a:xfrm>
          <a:prstGeom prst="roundRect">
            <a:avLst/>
          </a:prstGeom>
          <a:gradFill>
            <a:gsLst>
              <a:gs pos="3000">
                <a:schemeClr val="bg1"/>
              </a:gs>
              <a:gs pos="100000">
                <a:srgbClr val="B06010"/>
              </a:gs>
            </a:gsLst>
            <a:lin ang="8100000" scaled="1"/>
          </a:gradFill>
          <a:effectLst>
            <a:outerShdw blurRad="127000" dist="38100" dir="2700000" algn="tl" rotWithShape="0">
              <a:schemeClr val="bg1">
                <a:alpha val="40000"/>
              </a:schemeClr>
            </a:outerShdw>
          </a:effectLst>
        </p:spPr>
        <p:txBody>
          <a:bodyPr wrap="square" rtlCol="0">
            <a:spAutoFit/>
          </a:bodyPr>
          <a:lstStyle/>
          <a:p>
            <a:r>
              <a:rPr lang="en-US" sz="4800" i="1" dirty="0" smtClean="0">
                <a:effectLst>
                  <a:outerShdw blurRad="76200" dist="63500" dir="2700000" algn="tl">
                    <a:schemeClr val="bg1">
                      <a:alpha val="28000"/>
                    </a:schemeClr>
                  </a:outerShdw>
                </a:effectLst>
                <a:cs typeface="Arial" pitchFamily="34" charset="0"/>
              </a:rPr>
              <a:t>Conclusion</a:t>
            </a:r>
          </a:p>
        </p:txBody>
      </p:sp>
      <p:sp>
        <p:nvSpPr>
          <p:cNvPr id="37"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2598771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5526</TotalTime>
  <Words>2002</Words>
  <Application>Microsoft Office PowerPoint</Application>
  <PresentationFormat>Custom</PresentationFormat>
  <Paragraphs>100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44</cp:revision>
  <dcterms:created xsi:type="dcterms:W3CDTF">2013-01-11T17:04:28Z</dcterms:created>
  <dcterms:modified xsi:type="dcterms:W3CDTF">2013-01-24T17:01:35Z</dcterms:modified>
</cp:coreProperties>
</file>