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8404800"/>
  <p:notesSz cx="6858000" cy="9144000"/>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28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89210496"/>
        <c:axId val="389212032"/>
        <c:axId val="0"/>
      </c:bar3DChart>
      <c:catAx>
        <c:axId val="389210496"/>
        <c:scaling>
          <c:orientation val="minMax"/>
        </c:scaling>
        <c:delete val="0"/>
        <c:axPos val="b"/>
        <c:majorTickMark val="out"/>
        <c:minorTickMark val="none"/>
        <c:tickLblPos val="nextTo"/>
        <c:crossAx val="389212032"/>
        <c:crosses val="autoZero"/>
        <c:auto val="1"/>
        <c:lblAlgn val="ctr"/>
        <c:lblOffset val="100"/>
        <c:noMultiLvlLbl val="0"/>
      </c:catAx>
      <c:valAx>
        <c:axId val="389212032"/>
        <c:scaling>
          <c:orientation val="minMax"/>
        </c:scaling>
        <c:delete val="0"/>
        <c:axPos val="l"/>
        <c:majorGridlines/>
        <c:numFmt formatCode="General" sourceLinked="1"/>
        <c:majorTickMark val="out"/>
        <c:minorTickMark val="none"/>
        <c:tickLblPos val="nextTo"/>
        <c:crossAx val="38921049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93634944"/>
        <c:axId val="393636864"/>
      </c:lineChart>
      <c:catAx>
        <c:axId val="393634944"/>
        <c:scaling>
          <c:orientation val="minMax"/>
        </c:scaling>
        <c:delete val="0"/>
        <c:axPos val="b"/>
        <c:majorTickMark val="out"/>
        <c:minorTickMark val="none"/>
        <c:tickLblPos val="nextTo"/>
        <c:crossAx val="393636864"/>
        <c:crosses val="autoZero"/>
        <c:auto val="1"/>
        <c:lblAlgn val="ctr"/>
        <c:lblOffset val="100"/>
        <c:noMultiLvlLbl val="0"/>
      </c:catAx>
      <c:valAx>
        <c:axId val="393636864"/>
        <c:scaling>
          <c:orientation val="minMax"/>
        </c:scaling>
        <c:delete val="0"/>
        <c:axPos val="l"/>
        <c:majorGridlines/>
        <c:numFmt formatCode="General" sourceLinked="1"/>
        <c:majorTickMark val="out"/>
        <c:minorTickMark val="none"/>
        <c:tickLblPos val="nextTo"/>
        <c:crossAx val="393634944"/>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98476416"/>
        <c:axId val="398477952"/>
        <c:axId val="0"/>
      </c:bar3DChart>
      <c:catAx>
        <c:axId val="398476416"/>
        <c:scaling>
          <c:orientation val="minMax"/>
        </c:scaling>
        <c:delete val="0"/>
        <c:axPos val="b"/>
        <c:majorTickMark val="out"/>
        <c:minorTickMark val="none"/>
        <c:tickLblPos val="nextTo"/>
        <c:crossAx val="398477952"/>
        <c:crosses val="autoZero"/>
        <c:auto val="1"/>
        <c:lblAlgn val="ctr"/>
        <c:lblOffset val="100"/>
        <c:noMultiLvlLbl val="0"/>
      </c:catAx>
      <c:valAx>
        <c:axId val="398477952"/>
        <c:scaling>
          <c:orientation val="minMax"/>
        </c:scaling>
        <c:delete val="0"/>
        <c:axPos val="l"/>
        <c:majorGridlines/>
        <c:numFmt formatCode="General" sourceLinked="1"/>
        <c:majorTickMark val="out"/>
        <c:minorTickMark val="none"/>
        <c:tickLblPos val="nextTo"/>
        <c:crossAx val="398476416"/>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194514" indent="0" algn="ctr">
              <a:buNone/>
              <a:defRPr>
                <a:solidFill>
                  <a:schemeClr val="tx1">
                    <a:tint val="75000"/>
                  </a:schemeClr>
                </a:solidFill>
              </a:defRPr>
            </a:lvl2pPr>
            <a:lvl3pPr marL="4389028" indent="0" algn="ctr">
              <a:buNone/>
              <a:defRPr>
                <a:solidFill>
                  <a:schemeClr val="tx1">
                    <a:tint val="75000"/>
                  </a:schemeClr>
                </a:solidFill>
              </a:defRPr>
            </a:lvl3pPr>
            <a:lvl4pPr marL="6583543" indent="0" algn="ctr">
              <a:buNone/>
              <a:defRPr>
                <a:solidFill>
                  <a:schemeClr val="tx1">
                    <a:tint val="75000"/>
                  </a:schemeClr>
                </a:solidFill>
              </a:defRPr>
            </a:lvl4pPr>
            <a:lvl5pPr marL="8778057" indent="0" algn="ctr">
              <a:buNone/>
              <a:defRPr>
                <a:solidFill>
                  <a:schemeClr val="tx1">
                    <a:tint val="75000"/>
                  </a:schemeClr>
                </a:solidFill>
              </a:defRPr>
            </a:lvl5pPr>
            <a:lvl6pPr marL="10972571" indent="0" algn="ctr">
              <a:buNone/>
              <a:defRPr>
                <a:solidFill>
                  <a:schemeClr val="tx1">
                    <a:tint val="75000"/>
                  </a:schemeClr>
                </a:solidFill>
              </a:defRPr>
            </a:lvl6pPr>
            <a:lvl7pPr marL="13167085" indent="0" algn="ctr">
              <a:buNone/>
              <a:defRPr>
                <a:solidFill>
                  <a:schemeClr val="tx1">
                    <a:tint val="75000"/>
                  </a:schemeClr>
                </a:solidFill>
              </a:defRPr>
            </a:lvl7pPr>
            <a:lvl8pPr marL="15361599" indent="0" algn="ctr">
              <a:buNone/>
              <a:defRPr>
                <a:solidFill>
                  <a:schemeClr val="tx1">
                    <a:tint val="75000"/>
                  </a:schemeClr>
                </a:solidFill>
              </a:defRPr>
            </a:lvl8pPr>
            <a:lvl9pPr marL="175561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7378700"/>
            <a:ext cx="2369820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7378700"/>
            <a:ext cx="7037832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8642"/>
            <a:ext cx="37307520" cy="762762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6277596"/>
            <a:ext cx="37307520" cy="8401049"/>
          </a:xfrm>
        </p:spPr>
        <p:txBody>
          <a:bodyPr anchor="b"/>
          <a:lstStyle>
            <a:lvl1pPr marL="0" indent="0">
              <a:buNone/>
              <a:defRPr sz="9700">
                <a:solidFill>
                  <a:schemeClr val="tx1">
                    <a:tint val="75000"/>
                  </a:schemeClr>
                </a:solidFill>
              </a:defRPr>
            </a:lvl1pPr>
            <a:lvl2pPr marL="2194514" indent="0">
              <a:buNone/>
              <a:defRPr sz="8700">
                <a:solidFill>
                  <a:schemeClr val="tx1">
                    <a:tint val="75000"/>
                  </a:schemeClr>
                </a:solidFill>
              </a:defRPr>
            </a:lvl2pPr>
            <a:lvl3pPr marL="4389028" indent="0">
              <a:buNone/>
              <a:defRPr sz="7700">
                <a:solidFill>
                  <a:schemeClr val="tx1">
                    <a:tint val="75000"/>
                  </a:schemeClr>
                </a:solidFill>
              </a:defRPr>
            </a:lvl3pPr>
            <a:lvl4pPr marL="6583543" indent="0">
              <a:buNone/>
              <a:defRPr sz="6700">
                <a:solidFill>
                  <a:schemeClr val="tx1">
                    <a:tint val="75000"/>
                  </a:schemeClr>
                </a:solidFill>
              </a:defRPr>
            </a:lvl4pPr>
            <a:lvl5pPr marL="8778057" indent="0">
              <a:buNone/>
              <a:defRPr sz="6700">
                <a:solidFill>
                  <a:schemeClr val="tx1">
                    <a:tint val="75000"/>
                  </a:schemeClr>
                </a:solidFill>
              </a:defRPr>
            </a:lvl5pPr>
            <a:lvl6pPr marL="10972571" indent="0">
              <a:buNone/>
              <a:defRPr sz="6700">
                <a:solidFill>
                  <a:schemeClr val="tx1">
                    <a:tint val="75000"/>
                  </a:schemeClr>
                </a:solidFill>
              </a:defRPr>
            </a:lvl6pPr>
            <a:lvl7pPr marL="13167085" indent="0">
              <a:buNone/>
              <a:defRPr sz="6700">
                <a:solidFill>
                  <a:schemeClr val="tx1">
                    <a:tint val="75000"/>
                  </a:schemeClr>
                </a:solidFill>
              </a:defRPr>
            </a:lvl7pPr>
            <a:lvl8pPr marL="15361599" indent="0">
              <a:buNone/>
              <a:defRPr sz="6700">
                <a:solidFill>
                  <a:schemeClr val="tx1">
                    <a:tint val="75000"/>
                  </a:schemeClr>
                </a:solidFill>
              </a:defRPr>
            </a:lvl8pPr>
            <a:lvl9pPr marL="1755611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43009821"/>
            <a:ext cx="47038259" cy="12165965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43009821"/>
            <a:ext cx="47038263" cy="12165965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8596633"/>
            <a:ext cx="19392903" cy="358266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3" y="12179301"/>
            <a:ext cx="19392903" cy="2212721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3"/>
            <a:ext cx="19400520" cy="358266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2179301"/>
            <a:ext cx="19400520" cy="2212721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529080"/>
            <a:ext cx="14439903" cy="6507480"/>
          </a:xfrm>
        </p:spPr>
        <p:txBody>
          <a:bodyPr anchor="b"/>
          <a:lstStyle>
            <a:lvl1pPr algn="l">
              <a:defRPr sz="9700" b="1"/>
            </a:lvl1pPr>
          </a:lstStyle>
          <a:p>
            <a:r>
              <a:rPr lang="en-US" smtClean="0"/>
              <a:t>Click to edit Master title style</a:t>
            </a:r>
            <a:endParaRPr lang="en-US"/>
          </a:p>
        </p:txBody>
      </p:sp>
      <p:sp>
        <p:nvSpPr>
          <p:cNvPr id="3" name="Content Placeholder 2"/>
          <p:cNvSpPr>
            <a:spLocks noGrp="1"/>
          </p:cNvSpPr>
          <p:nvPr>
            <p:ph idx="1"/>
          </p:nvPr>
        </p:nvSpPr>
        <p:spPr>
          <a:xfrm>
            <a:off x="17160240" y="1529085"/>
            <a:ext cx="24536400" cy="32777432"/>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8036564"/>
            <a:ext cx="14439903" cy="26269952"/>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1"/>
            <a:ext cx="26334720" cy="3173732"/>
          </a:xfrm>
        </p:spPr>
        <p:txBody>
          <a:bodyPr anchor="b"/>
          <a:lstStyle>
            <a:lvl1pPr algn="l">
              <a:defRPr sz="97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5400"/>
            </a:lvl1pPr>
            <a:lvl2pPr marL="2194514" indent="0">
              <a:buNone/>
              <a:defRPr sz="13400"/>
            </a:lvl2pPr>
            <a:lvl3pPr marL="4389028" indent="0">
              <a:buNone/>
              <a:defRPr sz="11500"/>
            </a:lvl3pPr>
            <a:lvl4pPr marL="6583543" indent="0">
              <a:buNone/>
              <a:defRPr sz="9700"/>
            </a:lvl4pPr>
            <a:lvl5pPr marL="8778057" indent="0">
              <a:buNone/>
              <a:defRPr sz="9700"/>
            </a:lvl5pPr>
            <a:lvl6pPr marL="10972571" indent="0">
              <a:buNone/>
              <a:defRPr sz="9700"/>
            </a:lvl6pPr>
            <a:lvl7pPr marL="13167085" indent="0">
              <a:buNone/>
              <a:defRPr sz="9700"/>
            </a:lvl7pPr>
            <a:lvl8pPr marL="15361599" indent="0">
              <a:buNone/>
              <a:defRPr sz="9700"/>
            </a:lvl8pPr>
            <a:lvl9pPr marL="17556115" indent="0">
              <a:buNone/>
              <a:defRPr sz="9700"/>
            </a:lvl9pPr>
          </a:lstStyle>
          <a:p>
            <a:endParaRPr lang="en-US"/>
          </a:p>
        </p:txBody>
      </p:sp>
      <p:sp>
        <p:nvSpPr>
          <p:cNvPr id="4" name="Text Placeholder 3"/>
          <p:cNvSpPr>
            <a:spLocks noGrp="1"/>
          </p:cNvSpPr>
          <p:nvPr>
            <p:ph type="body" sz="half" idx="2"/>
          </p:nvPr>
        </p:nvSpPr>
        <p:spPr>
          <a:xfrm>
            <a:off x="8602983" y="30057093"/>
            <a:ext cx="26334720" cy="4507229"/>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438903" tIns="219451" rIns="438903" bIns="2194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5"/>
            <a:ext cx="39502080" cy="25345392"/>
          </a:xfrm>
          <a:prstGeom prst="rect">
            <a:avLst/>
          </a:prstGeom>
        </p:spPr>
        <p:txBody>
          <a:bodyPr vert="horz" lIns="438903" tIns="219451" rIns="438903" bIns="2194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438903" tIns="219451" rIns="438903" bIns="219451" rtlCol="0" anchor="ctr"/>
          <a:lstStyle>
            <a:lvl1pPr algn="l">
              <a:defRPr sz="57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438903" tIns="219451" rIns="438903" bIns="21945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438903" tIns="219451" rIns="438903" bIns="219451" rtlCol="0" anchor="ctr"/>
          <a:lstStyle>
            <a:lvl1pPr algn="r">
              <a:defRPr sz="57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028" rtl="0" eaLnBrk="1" latinLnBrk="0" hangingPunct="1">
        <a:spcBef>
          <a:spcPct val="0"/>
        </a:spcBef>
        <a:buNone/>
        <a:defRPr sz="21100" kern="1200">
          <a:solidFill>
            <a:schemeClr val="tx1"/>
          </a:solidFill>
          <a:latin typeface="+mj-lt"/>
          <a:ea typeface="+mj-ea"/>
          <a:cs typeface="+mj-cs"/>
        </a:defRPr>
      </a:lvl1pPr>
    </p:titleStyle>
    <p:bodyStyle>
      <a:lvl1pPr marL="1645886" indent="-1645886" algn="l" defTabSz="438902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0" y="-1"/>
            <a:ext cx="43891200" cy="38404801"/>
          </a:xfrm>
          <a:prstGeom prst="rect">
            <a:avLst/>
          </a:prstGeom>
          <a:gradFill flip="none" rotWithShape="1">
            <a:gsLst>
              <a:gs pos="15000">
                <a:srgbClr val="B06010">
                  <a:alpha val="53000"/>
                </a:srgbClr>
              </a:gs>
              <a:gs pos="0">
                <a:srgbClr val="B06010"/>
              </a:gs>
              <a:gs pos="100000">
                <a:srgbClr val="B0601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33400" y="6073732"/>
            <a:ext cx="10236188" cy="31645267"/>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11328400" y="6073732"/>
            <a:ext cx="10236188" cy="31645267"/>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22123400" y="6073732"/>
            <a:ext cx="10236188" cy="31645267"/>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2918400" y="6073732"/>
            <a:ext cx="10236188" cy="31645267"/>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54504" y="32940119"/>
            <a:ext cx="13659846" cy="2696428"/>
          </a:xfrm>
          <a:prstGeom prst="rect">
            <a:avLst/>
          </a:prstGeom>
        </p:spPr>
      </p:pic>
      <p:pic>
        <p:nvPicPr>
          <p:cNvPr id="77" name="Picture 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04405" y="27042050"/>
            <a:ext cx="7961512" cy="2949034"/>
          </a:xfrm>
          <a:prstGeom prst="rect">
            <a:avLst/>
          </a:prstGeom>
        </p:spPr>
      </p:pic>
      <p:pic>
        <p:nvPicPr>
          <p:cNvPr id="78" name="Picture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04405" y="29991084"/>
            <a:ext cx="7961512" cy="2949034"/>
          </a:xfrm>
          <a:prstGeom prst="rect">
            <a:avLst/>
          </a:prstGeom>
        </p:spPr>
      </p:pic>
      <p:pic>
        <p:nvPicPr>
          <p:cNvPr id="79" name="Picture 7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55972" y="35553138"/>
            <a:ext cx="13658378" cy="2694960"/>
          </a:xfrm>
          <a:prstGeom prst="rect">
            <a:avLst/>
          </a:prstGeom>
        </p:spPr>
      </p:pic>
      <p:grpSp>
        <p:nvGrpSpPr>
          <p:cNvPr id="80" name="Group 79"/>
          <p:cNvGrpSpPr/>
          <p:nvPr/>
        </p:nvGrpSpPr>
        <p:grpSpPr>
          <a:xfrm>
            <a:off x="609600" y="6073733"/>
            <a:ext cx="9982200" cy="1278932"/>
            <a:chOff x="375944" y="4572000"/>
            <a:chExt cx="7731736" cy="990600"/>
          </a:xfrm>
        </p:grpSpPr>
        <p:sp>
          <p:nvSpPr>
            <p:cNvPr id="81"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82"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83" name="TextBox 82"/>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Abstract</a:t>
              </a:r>
            </a:p>
          </p:txBody>
        </p:sp>
      </p:grpSp>
      <p:sp>
        <p:nvSpPr>
          <p:cNvPr id="84" name="Rectangle 122"/>
          <p:cNvSpPr/>
          <p:nvPr/>
        </p:nvSpPr>
        <p:spPr>
          <a:xfrm>
            <a:off x="-2" y="1"/>
            <a:ext cx="43891200" cy="5562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gradFill flip="none" rotWithShape="1">
            <a:gsLst>
              <a:gs pos="74000">
                <a:srgbClr val="D9B28B"/>
              </a:gs>
              <a:gs pos="93000">
                <a:srgbClr val="B06010"/>
              </a:gs>
              <a:gs pos="100000">
                <a:srgbClr val="683909"/>
              </a:gs>
              <a:gs pos="833">
                <a:srgbClr val="583008"/>
              </a:gs>
              <a:gs pos="21000">
                <a:srgbClr val="B0601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122"/>
          <p:cNvSpPr/>
          <p:nvPr/>
        </p:nvSpPr>
        <p:spPr>
          <a:xfrm>
            <a:off x="-2" y="-1"/>
            <a:ext cx="43891200" cy="5401166"/>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122"/>
          <p:cNvSpPr/>
          <p:nvPr/>
        </p:nvSpPr>
        <p:spPr>
          <a:xfrm>
            <a:off x="-2" y="-2"/>
            <a:ext cx="43891200" cy="481697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657600">
                <a:moveTo>
                  <a:pt x="0" y="0"/>
                </a:moveTo>
                <a:lnTo>
                  <a:pt x="32918400" y="0"/>
                </a:lnTo>
                <a:lnTo>
                  <a:pt x="32918400" y="2427890"/>
                </a:lnTo>
                <a:cubicBezTo>
                  <a:pt x="24611943" y="5966798"/>
                  <a:pt x="2671270" y="68186"/>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7" name="Picture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4770" y="406261"/>
            <a:ext cx="6609283" cy="2393507"/>
          </a:xfrm>
          <a:prstGeom prst="rect">
            <a:avLst/>
          </a:prstGeom>
        </p:spPr>
      </p:pic>
      <p:sp>
        <p:nvSpPr>
          <p:cNvPr id="88" name="TextBox 87"/>
          <p:cNvSpPr txBox="1"/>
          <p:nvPr/>
        </p:nvSpPr>
        <p:spPr>
          <a:xfrm>
            <a:off x="8229865" y="99333"/>
            <a:ext cx="33869211" cy="1938992"/>
          </a:xfrm>
          <a:prstGeom prst="rect">
            <a:avLst/>
          </a:prstGeom>
          <a:noFill/>
        </p:spPr>
        <p:txBody>
          <a:bodyPr wrap="square" rtlCol="0">
            <a:spAutoFit/>
          </a:bodyPr>
          <a:lstStyle/>
          <a:p>
            <a:pPr algn="ctr"/>
            <a:r>
              <a:rPr lang="en-US" sz="6000" b="1" dirty="0" smtClean="0">
                <a:solidFill>
                  <a:schemeClr val="bg1"/>
                </a:solidFill>
                <a:cs typeface="Arial" pitchFamily="34" charset="0"/>
              </a:rPr>
              <a:t>This is a Scientific Poster Template created by Graphicsland &amp; MakeSigns.com </a:t>
            </a:r>
          </a:p>
          <a:p>
            <a:pPr algn="ctr"/>
            <a:r>
              <a:rPr lang="en-US" sz="6000" b="1" dirty="0" smtClean="0">
                <a:solidFill>
                  <a:schemeClr val="bg1"/>
                </a:solidFill>
                <a:cs typeface="Arial" pitchFamily="34" charset="0"/>
              </a:rPr>
              <a:t>Your poster title would go on these lines</a:t>
            </a:r>
            <a:endParaRPr lang="en-US" sz="6000" b="1" dirty="0">
              <a:solidFill>
                <a:schemeClr val="bg1"/>
              </a:solidFill>
              <a:cs typeface="Arial" pitchFamily="34" charset="0"/>
            </a:endParaRPr>
          </a:p>
        </p:txBody>
      </p:sp>
      <p:sp>
        <p:nvSpPr>
          <p:cNvPr id="89" name="TextBox 88"/>
          <p:cNvSpPr txBox="1"/>
          <p:nvPr/>
        </p:nvSpPr>
        <p:spPr>
          <a:xfrm>
            <a:off x="10601803" y="2085975"/>
            <a:ext cx="29125335" cy="1200328"/>
          </a:xfrm>
          <a:prstGeom prst="rect">
            <a:avLst/>
          </a:prstGeom>
          <a:noFill/>
        </p:spPr>
        <p:txBody>
          <a:bodyPr wrap="square" rtlCol="0">
            <a:spAutoFit/>
          </a:bodyPr>
          <a:lstStyle/>
          <a:p>
            <a:pPr algn="ctr"/>
            <a:r>
              <a:rPr lang="en-US" sz="3600" dirty="0" smtClean="0">
                <a:solidFill>
                  <a:schemeClr val="bg1"/>
                </a:solidFill>
                <a:cs typeface="Arial" pitchFamily="34" charset="0"/>
              </a:rPr>
              <a:t>Author Name, RN</a:t>
            </a:r>
            <a:r>
              <a:rPr lang="en-US" sz="3600" baseline="30000" dirty="0" smtClean="0">
                <a:solidFill>
                  <a:schemeClr val="bg1"/>
                </a:solidFill>
                <a:cs typeface="Arial" pitchFamily="34" charset="0"/>
              </a:rPr>
              <a:t>1</a:t>
            </a:r>
            <a:r>
              <a:rPr lang="en-US" sz="3600" dirty="0" smtClean="0">
                <a:solidFill>
                  <a:schemeClr val="bg1"/>
                </a:solidFill>
                <a:cs typeface="Arial" pitchFamily="34" charset="0"/>
              </a:rPr>
              <a:t>; Author Name, Ph.D</a:t>
            </a:r>
            <a:r>
              <a:rPr lang="en-US" sz="3600" baseline="30000" dirty="0" smtClean="0">
                <a:solidFill>
                  <a:schemeClr val="bg1"/>
                </a:solidFill>
                <a:cs typeface="Arial" pitchFamily="34" charset="0"/>
              </a:rPr>
              <a:t>2</a:t>
            </a:r>
            <a:r>
              <a:rPr lang="en-US" sz="3600" dirty="0" smtClean="0">
                <a:solidFill>
                  <a:schemeClr val="bg1"/>
                </a:solidFill>
                <a:cs typeface="Arial" pitchFamily="34" charset="0"/>
              </a:rPr>
              <a:t>, Author Name, RN</a:t>
            </a:r>
            <a:r>
              <a:rPr lang="en-US" sz="3600" baseline="30000" dirty="0" smtClean="0">
                <a:solidFill>
                  <a:schemeClr val="bg1"/>
                </a:solidFill>
                <a:cs typeface="Arial" pitchFamily="34" charset="0"/>
              </a:rPr>
              <a:t>2,3</a:t>
            </a:r>
            <a:r>
              <a:rPr lang="en-US" sz="3600" dirty="0" smtClean="0">
                <a:solidFill>
                  <a:schemeClr val="bg1"/>
                </a:solidFill>
                <a:cs typeface="Arial" pitchFamily="34" charset="0"/>
              </a:rPr>
              <a:t>; Author Name, Ph.D</a:t>
            </a:r>
            <a:r>
              <a:rPr lang="en-US" sz="3600" baseline="30000" dirty="0" smtClean="0">
                <a:solidFill>
                  <a:schemeClr val="bg1"/>
                </a:solidFill>
                <a:cs typeface="Arial" pitchFamily="34" charset="0"/>
              </a:rPr>
              <a:t>1,4</a:t>
            </a:r>
            <a:r>
              <a:rPr lang="en-US" sz="3600" dirty="0" smtClean="0">
                <a:solidFill>
                  <a:schemeClr val="bg1"/>
                </a:solidFill>
                <a:cs typeface="Arial" pitchFamily="34" charset="0"/>
              </a:rPr>
              <a:t> </a:t>
            </a:r>
          </a:p>
          <a:p>
            <a:pPr algn="ctr"/>
            <a:r>
              <a:rPr lang="en-US" sz="3600" baseline="30000" dirty="0" smtClean="0">
                <a:solidFill>
                  <a:schemeClr val="bg1"/>
                </a:solidFill>
                <a:cs typeface="Arial" pitchFamily="34" charset="0"/>
              </a:rPr>
              <a:t>1</a:t>
            </a:r>
            <a:r>
              <a:rPr lang="en-US" sz="3600" dirty="0" smtClean="0">
                <a:solidFill>
                  <a:schemeClr val="bg1"/>
                </a:solidFill>
                <a:cs typeface="Arial" pitchFamily="34" charset="0"/>
              </a:rPr>
              <a:t>Name of University, City, State; </a:t>
            </a:r>
            <a:r>
              <a:rPr lang="en-US" sz="3600" baseline="30000" dirty="0" smtClean="0">
                <a:solidFill>
                  <a:schemeClr val="bg1"/>
                </a:solidFill>
                <a:cs typeface="Arial" pitchFamily="34" charset="0"/>
              </a:rPr>
              <a:t>2</a:t>
            </a:r>
            <a:r>
              <a:rPr lang="en-US" sz="3600" dirty="0" smtClean="0">
                <a:solidFill>
                  <a:schemeClr val="bg1"/>
                </a:solidFill>
                <a:cs typeface="Arial" pitchFamily="34" charset="0"/>
              </a:rPr>
              <a:t>Name of Another  University, City, State; </a:t>
            </a:r>
            <a:r>
              <a:rPr lang="en-US" sz="3600" baseline="30000" dirty="0" smtClean="0">
                <a:solidFill>
                  <a:schemeClr val="bg1"/>
                </a:solidFill>
                <a:cs typeface="Arial" pitchFamily="34" charset="0"/>
              </a:rPr>
              <a:t>3</a:t>
            </a:r>
            <a:r>
              <a:rPr lang="en-US" sz="3600" dirty="0" smtClean="0">
                <a:solidFill>
                  <a:schemeClr val="bg1"/>
                </a:solidFill>
                <a:cs typeface="Arial" pitchFamily="34" charset="0"/>
              </a:rPr>
              <a:t>Name of University, City, State; </a:t>
            </a:r>
            <a:r>
              <a:rPr lang="en-US" sz="3600" baseline="30000" dirty="0" smtClean="0">
                <a:solidFill>
                  <a:schemeClr val="bg1"/>
                </a:solidFill>
                <a:cs typeface="Arial" pitchFamily="34" charset="0"/>
              </a:rPr>
              <a:t>4</a:t>
            </a:r>
            <a:r>
              <a:rPr lang="en-US" sz="3600" dirty="0" smtClean="0">
                <a:solidFill>
                  <a:schemeClr val="bg1"/>
                </a:solidFill>
                <a:cs typeface="Arial" pitchFamily="34" charset="0"/>
              </a:rPr>
              <a:t>Name of University, City, State; </a:t>
            </a:r>
            <a:endParaRPr lang="en-US" sz="3600" dirty="0">
              <a:solidFill>
                <a:schemeClr val="bg1"/>
              </a:solidFill>
              <a:cs typeface="Arial" pitchFamily="34" charset="0"/>
            </a:endParaRPr>
          </a:p>
        </p:txBody>
      </p:sp>
      <p:sp>
        <p:nvSpPr>
          <p:cNvPr id="90" name="TextBox 89"/>
          <p:cNvSpPr txBox="1"/>
          <p:nvPr/>
        </p:nvSpPr>
        <p:spPr>
          <a:xfrm>
            <a:off x="914400" y="7648695"/>
            <a:ext cx="9635110" cy="944874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91" name="TextBox 90"/>
          <p:cNvSpPr txBox="1"/>
          <p:nvPr/>
        </p:nvSpPr>
        <p:spPr>
          <a:xfrm>
            <a:off x="914400" y="18743623"/>
            <a:ext cx="9635110" cy="18805148"/>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smtClean="0">
              <a:solidFill>
                <a:srgbClr val="00477F"/>
              </a:solidFill>
              <a:cs typeface="Arial" pitchFamily="34" charset="0"/>
            </a:endParaRPr>
          </a:p>
        </p:txBody>
      </p:sp>
      <p:sp>
        <p:nvSpPr>
          <p:cNvPr id="92" name="TextBox 91"/>
          <p:cNvSpPr txBox="1"/>
          <p:nvPr/>
        </p:nvSpPr>
        <p:spPr>
          <a:xfrm>
            <a:off x="11700890" y="7648695"/>
            <a:ext cx="9635110" cy="2554545"/>
          </a:xfrm>
          <a:prstGeom prst="rect">
            <a:avLst/>
          </a:prstGeom>
          <a:noFill/>
        </p:spPr>
        <p:txBody>
          <a:bodyPr wrap="square" rtlCol="0">
            <a:spAutoFit/>
          </a:bodyPr>
          <a:lstStyle/>
          <a:p>
            <a:r>
              <a:rPr lang="en-US" sz="3200" dirty="0" smtClean="0">
                <a:solidFill>
                  <a:srgbClr val="00477F"/>
                </a:solidFill>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solidFill>
                <a:srgbClr val="00477F"/>
              </a:solidFill>
              <a:cs typeface="Arial" pitchFamily="34" charset="0"/>
            </a:endParaRPr>
          </a:p>
        </p:txBody>
      </p:sp>
      <p:sp>
        <p:nvSpPr>
          <p:cNvPr id="93" name="TextBox 92"/>
          <p:cNvSpPr txBox="1"/>
          <p:nvPr/>
        </p:nvSpPr>
        <p:spPr>
          <a:xfrm>
            <a:off x="11700890" y="15700681"/>
            <a:ext cx="9635110" cy="21759803"/>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a:p>
            <a:r>
              <a:rPr lang="en-US" sz="3200" dirty="0" smtClean="0">
                <a:solidFill>
                  <a:srgbClr val="00477F"/>
                </a:solidFill>
                <a:cs typeface="Arial" pitchFamily="34" charset="0"/>
              </a:rPr>
              <a:t>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a:t>
            </a:r>
            <a:r>
              <a:rPr lang="en-US" sz="3200" dirty="0">
                <a:solidFill>
                  <a:srgbClr val="00477F"/>
                </a:solidFill>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endParaRPr lang="en-US" sz="3200" dirty="0" smtClean="0">
              <a:solidFill>
                <a:srgbClr val="00477F"/>
              </a:solidFill>
              <a:cs typeface="Arial" pitchFamily="34" charset="0"/>
            </a:endParaRPr>
          </a:p>
          <a:p>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a:solidFill>
                  <a:srgbClr val="00477F"/>
                </a:solidFill>
                <a:cs typeface="Arial" pitchFamily="34" charset="0"/>
              </a:rPr>
              <a:t>Your text would go here. </a:t>
            </a:r>
          </a:p>
          <a:p>
            <a:pPr marL="457200" indent="-457200">
              <a:buFont typeface="Arial" pitchFamily="34" charset="0"/>
              <a:buChar char="•"/>
            </a:pPr>
            <a:r>
              <a:rPr lang="en-US" sz="3200" dirty="0">
                <a:solidFill>
                  <a:srgbClr val="00477F"/>
                </a:solidFill>
                <a:cs typeface="Arial" pitchFamily="34" charset="0"/>
              </a:rPr>
              <a:t>List your information on these lines. </a:t>
            </a:r>
          </a:p>
        </p:txBody>
      </p:sp>
      <p:sp>
        <p:nvSpPr>
          <p:cNvPr id="94" name="TextBox 93"/>
          <p:cNvSpPr txBox="1"/>
          <p:nvPr/>
        </p:nvSpPr>
        <p:spPr>
          <a:xfrm>
            <a:off x="22479000" y="7648695"/>
            <a:ext cx="9635110" cy="156966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a:t>
            </a:r>
          </a:p>
        </p:txBody>
      </p:sp>
      <p:sp>
        <p:nvSpPr>
          <p:cNvPr id="95" name="TextBox 94"/>
          <p:cNvSpPr txBox="1"/>
          <p:nvPr/>
        </p:nvSpPr>
        <p:spPr>
          <a:xfrm>
            <a:off x="33152504" y="12182402"/>
            <a:ext cx="9635110" cy="4524315"/>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00" name="TextBox 99"/>
          <p:cNvSpPr txBox="1"/>
          <p:nvPr/>
        </p:nvSpPr>
        <p:spPr>
          <a:xfrm>
            <a:off x="33152504" y="19001257"/>
            <a:ext cx="9635110" cy="550920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p:txBody>
      </p:sp>
      <p:sp>
        <p:nvSpPr>
          <p:cNvPr id="101" name="TextBox 100"/>
          <p:cNvSpPr txBox="1"/>
          <p:nvPr/>
        </p:nvSpPr>
        <p:spPr>
          <a:xfrm>
            <a:off x="33152504" y="26714247"/>
            <a:ext cx="9635110" cy="11172289"/>
          </a:xfrm>
          <a:prstGeom prst="rect">
            <a:avLst/>
          </a:prstGeom>
          <a:noFill/>
        </p:spPr>
        <p:txBody>
          <a:bodyPr wrap="square" rtlCol="0">
            <a:spAutoFit/>
          </a:bodyPr>
          <a:lstStyle/>
          <a:p>
            <a:pPr marL="457200" indent="-457200">
              <a:buFont typeface="+mj-lt"/>
              <a:buAutoNum type="arabicPeriod"/>
            </a:pPr>
            <a:r>
              <a:rPr lang="en-US" sz="24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rgbClr val="00477F"/>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solidFill>
                  <a:srgbClr val="00477F"/>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smtClean="0">
                <a:solidFill>
                  <a:srgbClr val="00477F"/>
                </a:solidFill>
                <a:cs typeface="Arial" pitchFamily="34" charset="0"/>
              </a:rPr>
              <a:t>Your </a:t>
            </a:r>
            <a:r>
              <a:rPr lang="en-US" sz="2400" dirty="0">
                <a:solidFill>
                  <a:srgbClr val="00477F"/>
                </a:solidFill>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rgbClr val="00477F"/>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solidFill>
                  <a:srgbClr val="00477F"/>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a:solidFill>
                <a:srgbClr val="00477F"/>
              </a:solidFill>
              <a:cs typeface="Arial" pitchFamily="34" charset="0"/>
            </a:endParaRPr>
          </a:p>
          <a:p>
            <a:pPr marL="457200" indent="-457200">
              <a:buFont typeface="+mj-lt"/>
              <a:buAutoNum type="arabicPeriod"/>
            </a:pPr>
            <a:endParaRPr lang="en-US" sz="2400" dirty="0">
              <a:solidFill>
                <a:srgbClr val="00477F"/>
              </a:solidFill>
              <a:cs typeface="Arial" pitchFamily="34" charset="0"/>
            </a:endParaRPr>
          </a:p>
          <a:p>
            <a:pPr marL="457200" indent="-457200">
              <a:buFont typeface="+mj-lt"/>
              <a:buAutoNum type="arabicPeriod"/>
            </a:pPr>
            <a:endParaRPr lang="en-US" sz="2400" dirty="0">
              <a:solidFill>
                <a:srgbClr val="00477F"/>
              </a:solidFill>
              <a:cs typeface="Arial" pitchFamily="34" charset="0"/>
            </a:endParaRPr>
          </a:p>
        </p:txBody>
      </p:sp>
      <p:graphicFrame>
        <p:nvGraphicFramePr>
          <p:cNvPr id="102" name="Chart 101"/>
          <p:cNvGraphicFramePr/>
          <p:nvPr>
            <p:extLst>
              <p:ext uri="{D42A27DB-BD31-4B8C-83A1-F6EECF244321}">
                <p14:modId xmlns:p14="http://schemas.microsoft.com/office/powerpoint/2010/main" val="3911310391"/>
              </p:ext>
            </p:extLst>
          </p:nvPr>
        </p:nvGraphicFramePr>
        <p:xfrm>
          <a:off x="22479219" y="8896311"/>
          <a:ext cx="9634672" cy="484019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3" name="Chart 102"/>
          <p:cNvGraphicFramePr/>
          <p:nvPr>
            <p:extLst>
              <p:ext uri="{D42A27DB-BD31-4B8C-83A1-F6EECF244321}">
                <p14:modId xmlns:p14="http://schemas.microsoft.com/office/powerpoint/2010/main" val="2814531374"/>
              </p:ext>
            </p:extLst>
          </p:nvPr>
        </p:nvGraphicFramePr>
        <p:xfrm>
          <a:off x="22479219" y="14642471"/>
          <a:ext cx="9634672" cy="4484664"/>
        </p:xfrm>
        <a:graphic>
          <a:graphicData uri="http://schemas.openxmlformats.org/drawingml/2006/chart">
            <c:chart xmlns:c="http://schemas.openxmlformats.org/drawingml/2006/chart" xmlns:r="http://schemas.openxmlformats.org/officeDocument/2006/relationships" r:id="rId7"/>
          </a:graphicData>
        </a:graphic>
      </p:graphicFrame>
      <p:sp>
        <p:nvSpPr>
          <p:cNvPr id="104" name="TextBox 103"/>
          <p:cNvSpPr txBox="1"/>
          <p:nvPr/>
        </p:nvSpPr>
        <p:spPr>
          <a:xfrm>
            <a:off x="22479000" y="13801336"/>
            <a:ext cx="9635110" cy="954107"/>
          </a:xfrm>
          <a:prstGeom prst="rect">
            <a:avLst/>
          </a:prstGeom>
          <a:noFill/>
        </p:spPr>
        <p:txBody>
          <a:bodyPr wrap="square" rtlCol="0">
            <a:spAutoFit/>
          </a:bodyPr>
          <a:lstStyle/>
          <a:p>
            <a:pPr algn="ctr"/>
            <a:r>
              <a:rPr lang="en-US" sz="2800" dirty="0" smtClean="0">
                <a:solidFill>
                  <a:srgbClr val="00477F"/>
                </a:solidFill>
                <a:cs typeface="Arial" pitchFamily="34" charset="0"/>
              </a:rPr>
              <a:t>Your text would go here. List your information on these lines. Your text would go here. List your information on these lines. </a:t>
            </a:r>
          </a:p>
        </p:txBody>
      </p:sp>
      <p:sp>
        <p:nvSpPr>
          <p:cNvPr id="105" name="TextBox 104"/>
          <p:cNvSpPr txBox="1"/>
          <p:nvPr/>
        </p:nvSpPr>
        <p:spPr>
          <a:xfrm>
            <a:off x="22479000" y="26998672"/>
            <a:ext cx="9635110" cy="550920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p:txBody>
      </p:sp>
      <p:sp>
        <p:nvSpPr>
          <p:cNvPr id="106" name="TextBox 105"/>
          <p:cNvSpPr txBox="1"/>
          <p:nvPr/>
        </p:nvSpPr>
        <p:spPr>
          <a:xfrm>
            <a:off x="33152504" y="7648695"/>
            <a:ext cx="9635110" cy="3046988"/>
          </a:xfrm>
          <a:prstGeom prst="rect">
            <a:avLst/>
          </a:prstGeom>
          <a:noFill/>
        </p:spPr>
        <p:txBody>
          <a:bodyPr wrap="square" rtlCol="0">
            <a:spAutoFit/>
          </a:bodyPr>
          <a:lstStyle/>
          <a:p>
            <a:r>
              <a:rPr lang="en-US" sz="3200" dirty="0" smtClean="0">
                <a:solidFill>
                  <a:srgbClr val="00477F"/>
                </a:solidFill>
                <a:cs typeface="Arial" pitchFamily="34" charset="0"/>
              </a:rPr>
              <a:t>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107" name="Table 106"/>
          <p:cNvGraphicFramePr>
            <a:graphicFrameLocks noGrp="1"/>
          </p:cNvGraphicFramePr>
          <p:nvPr>
            <p:extLst>
              <p:ext uri="{D42A27DB-BD31-4B8C-83A1-F6EECF244321}">
                <p14:modId xmlns:p14="http://schemas.microsoft.com/office/powerpoint/2010/main" val="4190553236"/>
              </p:ext>
            </p:extLst>
          </p:nvPr>
        </p:nvGraphicFramePr>
        <p:xfrm>
          <a:off x="11917463" y="11001096"/>
          <a:ext cx="8885136" cy="3291840"/>
        </p:xfrm>
        <a:graphic>
          <a:graphicData uri="http://schemas.openxmlformats.org/drawingml/2006/table">
            <a:tbl>
              <a:tblPr firstRow="1" bandRow="1">
                <a:tableStyleId>{68D230F3-CF80-4859-8CE7-A43EE81993B5}</a:tableStyleId>
              </a:tblPr>
              <a:tblGrid>
                <a:gridCol w="2526166"/>
                <a:gridCol w="1457362"/>
                <a:gridCol w="2269265"/>
                <a:gridCol w="2632343"/>
              </a:tblGrid>
              <a:tr h="261963">
                <a:tc>
                  <a:txBody>
                    <a:bodyPr/>
                    <a:lstStyle/>
                    <a:p>
                      <a:endParaRPr lang="en-US" sz="1800" dirty="0">
                        <a:solidFill>
                          <a:srgbClr val="00477F"/>
                        </a:solidFill>
                      </a:endParaRPr>
                    </a:p>
                  </a:txBody>
                  <a:tcPr/>
                </a:tc>
                <a:tc>
                  <a:txBody>
                    <a:bodyPr/>
                    <a:lstStyle/>
                    <a:p>
                      <a:r>
                        <a:rPr lang="en-US" sz="1800" dirty="0" smtClean="0">
                          <a:solidFill>
                            <a:srgbClr val="00477F"/>
                          </a:solidFill>
                        </a:rPr>
                        <a:t>Pre-test</a:t>
                      </a:r>
                      <a:endParaRPr lang="en-US" sz="1800" dirty="0">
                        <a:solidFill>
                          <a:srgbClr val="00477F"/>
                        </a:solidFill>
                      </a:endParaRPr>
                    </a:p>
                  </a:txBody>
                  <a:tcPr/>
                </a:tc>
                <a:tc>
                  <a:txBody>
                    <a:bodyPr/>
                    <a:lstStyle/>
                    <a:p>
                      <a:r>
                        <a:rPr lang="en-US" sz="1800" dirty="0" smtClean="0">
                          <a:solidFill>
                            <a:srgbClr val="00477F"/>
                          </a:solidFill>
                        </a:rPr>
                        <a:t>6 </a:t>
                      </a:r>
                      <a:r>
                        <a:rPr lang="en-US" sz="1800" dirty="0" err="1" smtClean="0">
                          <a:solidFill>
                            <a:srgbClr val="00477F"/>
                          </a:solidFill>
                        </a:rPr>
                        <a:t>mo</a:t>
                      </a:r>
                      <a:r>
                        <a:rPr lang="en-US" sz="1800" dirty="0" smtClean="0">
                          <a:solidFill>
                            <a:srgbClr val="00477F"/>
                          </a:solidFill>
                        </a:rPr>
                        <a:t> Post-Test</a:t>
                      </a:r>
                      <a:endParaRPr lang="en-US" sz="1800" dirty="0">
                        <a:solidFill>
                          <a:srgbClr val="00477F"/>
                        </a:solidFill>
                      </a:endParaRPr>
                    </a:p>
                  </a:txBody>
                  <a:tcPr/>
                </a:tc>
                <a:tc>
                  <a:txBody>
                    <a:bodyPr/>
                    <a:lstStyle/>
                    <a:p>
                      <a:r>
                        <a:rPr lang="en-US" sz="1800" dirty="0" smtClean="0">
                          <a:solidFill>
                            <a:srgbClr val="00477F"/>
                          </a:solidFill>
                        </a:rPr>
                        <a:t>12-mo Post-Test</a:t>
                      </a:r>
                      <a:endParaRPr lang="en-US" sz="1800" dirty="0">
                        <a:solidFill>
                          <a:srgbClr val="00477F"/>
                        </a:solidFill>
                      </a:endParaRPr>
                    </a:p>
                  </a:txBody>
                  <a:tcPr/>
                </a:tc>
              </a:tr>
              <a:tr h="301954">
                <a:tc>
                  <a:txBody>
                    <a:bodyPr/>
                    <a:lstStyle/>
                    <a:p>
                      <a:r>
                        <a:rPr lang="en-US" sz="1800" dirty="0" smtClean="0">
                          <a:solidFill>
                            <a:srgbClr val="00477F"/>
                          </a:solidFill>
                        </a:rPr>
                        <a:t>Male</a:t>
                      </a:r>
                      <a:r>
                        <a:rPr lang="en-US" sz="1800" baseline="0" dirty="0" smtClean="0">
                          <a:solidFill>
                            <a:srgbClr val="00477F"/>
                          </a:solidFill>
                        </a:rPr>
                        <a:t> Patients</a:t>
                      </a:r>
                      <a:endParaRPr lang="en-US" sz="1800" dirty="0" smtClean="0">
                        <a:solidFill>
                          <a:srgbClr val="00477F"/>
                        </a:solidFill>
                      </a:endParaRPr>
                    </a:p>
                  </a:txBody>
                  <a:tcPr/>
                </a:tc>
                <a:tc>
                  <a:txBody>
                    <a:bodyPr/>
                    <a:lstStyle/>
                    <a:p>
                      <a:r>
                        <a:rPr lang="en-US" sz="1800" dirty="0" smtClean="0">
                          <a:solidFill>
                            <a:srgbClr val="00477F"/>
                          </a:solidFill>
                        </a:rPr>
                        <a:t>61%</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08482">
                <a:tc>
                  <a:txBody>
                    <a:bodyPr/>
                    <a:lstStyle/>
                    <a:p>
                      <a:r>
                        <a:rPr lang="en-US" sz="1800" dirty="0" smtClean="0">
                          <a:solidFill>
                            <a:srgbClr val="00477F"/>
                          </a:solidFill>
                        </a:rPr>
                        <a:t>Female Patients</a:t>
                      </a:r>
                      <a:endParaRPr lang="en-US" sz="1800" dirty="0">
                        <a:solidFill>
                          <a:srgbClr val="00477F"/>
                        </a:solidFill>
                      </a:endParaRPr>
                    </a:p>
                  </a:txBody>
                  <a:tcPr/>
                </a:tc>
                <a:tc>
                  <a:txBody>
                    <a:bodyPr/>
                    <a:lstStyle/>
                    <a:p>
                      <a:r>
                        <a:rPr lang="en-US" sz="1800" dirty="0" smtClean="0">
                          <a:solidFill>
                            <a:srgbClr val="00477F"/>
                          </a:solidFill>
                        </a:rPr>
                        <a:t>39%</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23522">
                <a:tc>
                  <a:txBody>
                    <a:bodyPr/>
                    <a:lstStyle/>
                    <a:p>
                      <a:r>
                        <a:rPr lang="en-US" sz="1800" dirty="0" smtClean="0">
                          <a:solidFill>
                            <a:srgbClr val="00477F"/>
                          </a:solidFill>
                        </a:rPr>
                        <a:t>Hypertension</a:t>
                      </a:r>
                      <a:endParaRPr lang="en-US" sz="1800" dirty="0">
                        <a:solidFill>
                          <a:srgbClr val="00477F"/>
                        </a:solidFill>
                      </a:endParaRPr>
                    </a:p>
                  </a:txBody>
                  <a:tcPr/>
                </a:tc>
                <a:tc>
                  <a:txBody>
                    <a:bodyPr/>
                    <a:lstStyle/>
                    <a:p>
                      <a:r>
                        <a:rPr lang="en-US" sz="1800" dirty="0" smtClean="0">
                          <a:solidFill>
                            <a:srgbClr val="00477F"/>
                          </a:solidFill>
                        </a:rPr>
                        <a:t>2.6%</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12.4%</a:t>
                      </a:r>
                      <a:endParaRPr lang="en-US" sz="1800" dirty="0">
                        <a:solidFill>
                          <a:srgbClr val="00477F"/>
                        </a:solidFill>
                      </a:endParaRPr>
                    </a:p>
                  </a:txBody>
                  <a:tcPr/>
                </a:tc>
              </a:tr>
              <a:tr h="301954">
                <a:tc>
                  <a:txBody>
                    <a:bodyPr/>
                    <a:lstStyle/>
                    <a:p>
                      <a:r>
                        <a:rPr lang="en-US" sz="1800" dirty="0" smtClean="0">
                          <a:solidFill>
                            <a:srgbClr val="00477F"/>
                          </a:solidFill>
                        </a:rPr>
                        <a:t>Snoring</a:t>
                      </a:r>
                      <a:endParaRPr lang="en-US" sz="1800" dirty="0">
                        <a:solidFill>
                          <a:srgbClr val="00477F"/>
                        </a:solidFill>
                      </a:endParaRPr>
                    </a:p>
                  </a:txBody>
                  <a:tcPr/>
                </a:tc>
                <a:tc>
                  <a:txBody>
                    <a:bodyPr/>
                    <a:lstStyle/>
                    <a:p>
                      <a:r>
                        <a:rPr lang="en-US" sz="1800" dirty="0" smtClean="0">
                          <a:solidFill>
                            <a:srgbClr val="00477F"/>
                          </a:solidFill>
                        </a:rPr>
                        <a:t>11.35%</a:t>
                      </a:r>
                      <a:endParaRPr lang="en-US" sz="1800" dirty="0">
                        <a:solidFill>
                          <a:srgbClr val="00477F"/>
                        </a:solidFill>
                      </a:endParaRPr>
                    </a:p>
                  </a:txBody>
                  <a:tcPr/>
                </a:tc>
                <a:tc>
                  <a:txBody>
                    <a:bodyPr/>
                    <a:lstStyle/>
                    <a:p>
                      <a:r>
                        <a:rPr lang="en-US" sz="1800" dirty="0" smtClean="0">
                          <a:solidFill>
                            <a:srgbClr val="00477F"/>
                          </a:solidFill>
                        </a:rPr>
                        <a:t>10.2%</a:t>
                      </a:r>
                      <a:endParaRPr lang="en-US" sz="1800" dirty="0">
                        <a:solidFill>
                          <a:srgbClr val="00477F"/>
                        </a:solidFill>
                      </a:endParaRPr>
                    </a:p>
                  </a:txBody>
                  <a:tcPr/>
                </a:tc>
                <a:tc>
                  <a:txBody>
                    <a:bodyPr/>
                    <a:lstStyle/>
                    <a:p>
                      <a:r>
                        <a:rPr lang="en-US" sz="1800" dirty="0" smtClean="0">
                          <a:solidFill>
                            <a:srgbClr val="00477F"/>
                          </a:solidFill>
                        </a:rPr>
                        <a:t>15.8%</a:t>
                      </a:r>
                      <a:endParaRPr lang="en-US" sz="1800" dirty="0">
                        <a:solidFill>
                          <a:srgbClr val="00477F"/>
                        </a:solidFill>
                      </a:endParaRPr>
                    </a:p>
                  </a:txBody>
                  <a:tcPr/>
                </a:tc>
              </a:tr>
              <a:tr h="301954">
                <a:tc>
                  <a:txBody>
                    <a:bodyPr/>
                    <a:lstStyle/>
                    <a:p>
                      <a:r>
                        <a:rPr lang="en-US" sz="1800" dirty="0" smtClean="0">
                          <a:solidFill>
                            <a:srgbClr val="00477F"/>
                          </a:solidFill>
                        </a:rPr>
                        <a:t>Medications</a:t>
                      </a:r>
                      <a:endParaRPr lang="en-US" sz="1800" dirty="0">
                        <a:solidFill>
                          <a:srgbClr val="00477F"/>
                        </a:solidFill>
                      </a:endParaRPr>
                    </a:p>
                  </a:txBody>
                  <a:tcPr/>
                </a:tc>
                <a:tc>
                  <a:txBody>
                    <a:bodyPr/>
                    <a:lstStyle/>
                    <a:p>
                      <a:r>
                        <a:rPr lang="en-US" sz="1800" dirty="0" smtClean="0">
                          <a:solidFill>
                            <a:srgbClr val="00477F"/>
                          </a:solidFill>
                        </a:rPr>
                        <a:t>45.2%</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40%</a:t>
                      </a:r>
                      <a:endParaRPr lang="en-US" sz="1800" dirty="0">
                        <a:solidFill>
                          <a:srgbClr val="00477F"/>
                        </a:solidFill>
                      </a:endParaRPr>
                    </a:p>
                  </a:txBody>
                  <a:tcPr/>
                </a:tc>
              </a:tr>
              <a:tr h="301954">
                <a:tc>
                  <a:txBody>
                    <a:bodyPr/>
                    <a:lstStyle/>
                    <a:p>
                      <a:r>
                        <a:rPr lang="en-US" sz="1800" dirty="0" smtClean="0">
                          <a:solidFill>
                            <a:srgbClr val="00477F"/>
                          </a:solidFill>
                        </a:rPr>
                        <a:t>Smoking</a:t>
                      </a:r>
                      <a:endParaRPr lang="en-US" sz="1800" dirty="0">
                        <a:solidFill>
                          <a:srgbClr val="00477F"/>
                        </a:solidFill>
                      </a:endParaRPr>
                    </a:p>
                  </a:txBody>
                  <a:tcPr/>
                </a:tc>
                <a:tc>
                  <a:txBody>
                    <a:bodyPr/>
                    <a:lstStyle/>
                    <a:p>
                      <a:r>
                        <a:rPr lang="en-US" sz="1800" dirty="0" smtClean="0">
                          <a:solidFill>
                            <a:srgbClr val="00477F"/>
                          </a:solidFill>
                        </a:rPr>
                        <a:t>16.5%</a:t>
                      </a:r>
                      <a:endParaRPr lang="en-US" sz="1800" dirty="0">
                        <a:solidFill>
                          <a:srgbClr val="00477F"/>
                        </a:solidFill>
                      </a:endParaRPr>
                    </a:p>
                  </a:txBody>
                  <a:tcPr/>
                </a:tc>
                <a:tc>
                  <a:txBody>
                    <a:bodyPr/>
                    <a:lstStyle/>
                    <a:p>
                      <a:r>
                        <a:rPr lang="en-US" sz="1800" dirty="0" smtClean="0">
                          <a:solidFill>
                            <a:srgbClr val="00477F"/>
                          </a:solidFill>
                        </a:rPr>
                        <a:t>14.5%</a:t>
                      </a:r>
                      <a:endParaRPr lang="en-US" sz="1800" dirty="0">
                        <a:solidFill>
                          <a:srgbClr val="00477F"/>
                        </a:solidFill>
                      </a:endParaRPr>
                    </a:p>
                  </a:txBody>
                  <a:tcPr/>
                </a:tc>
                <a:tc>
                  <a:txBody>
                    <a:bodyPr/>
                    <a:lstStyle/>
                    <a:p>
                      <a:r>
                        <a:rPr lang="en-US" sz="1800" dirty="0" smtClean="0">
                          <a:solidFill>
                            <a:srgbClr val="00477F"/>
                          </a:solidFill>
                        </a:rPr>
                        <a:t>10.14%</a:t>
                      </a:r>
                      <a:endParaRPr lang="en-US" sz="1800" dirty="0">
                        <a:solidFill>
                          <a:srgbClr val="00477F"/>
                        </a:solidFill>
                      </a:endParaRPr>
                    </a:p>
                  </a:txBody>
                  <a:tcPr/>
                </a:tc>
              </a:tr>
              <a:tr h="301954">
                <a:tc>
                  <a:txBody>
                    <a:bodyPr/>
                    <a:lstStyle/>
                    <a:p>
                      <a:r>
                        <a:rPr lang="en-US" sz="1800" dirty="0" smtClean="0">
                          <a:solidFill>
                            <a:srgbClr val="00477F"/>
                          </a:solidFill>
                        </a:rPr>
                        <a:t>Pregnancy</a:t>
                      </a:r>
                      <a:endParaRPr lang="en-US" sz="1800" dirty="0">
                        <a:solidFill>
                          <a:srgbClr val="00477F"/>
                        </a:solidFill>
                      </a:endParaRPr>
                    </a:p>
                  </a:txBody>
                  <a:tcPr/>
                </a:tc>
                <a:tc>
                  <a:txBody>
                    <a:bodyPr/>
                    <a:lstStyle/>
                    <a:p>
                      <a:r>
                        <a:rPr lang="en-US" sz="1800" dirty="0" smtClean="0">
                          <a:solidFill>
                            <a:srgbClr val="00477F"/>
                          </a:solidFill>
                        </a:rPr>
                        <a:t>.3%</a:t>
                      </a:r>
                      <a:endParaRPr lang="en-US" sz="1800" dirty="0">
                        <a:solidFill>
                          <a:srgbClr val="00477F"/>
                        </a:solidFill>
                      </a:endParaRPr>
                    </a:p>
                  </a:txBody>
                  <a:tcPr/>
                </a:tc>
                <a:tc>
                  <a:txBody>
                    <a:bodyPr/>
                    <a:lstStyle/>
                    <a:p>
                      <a:r>
                        <a:rPr lang="en-US" sz="1800" dirty="0" smtClean="0">
                          <a:solidFill>
                            <a:srgbClr val="00477F"/>
                          </a:solidFill>
                        </a:rPr>
                        <a:t>15%</a:t>
                      </a:r>
                      <a:endParaRPr lang="en-US" sz="1800" dirty="0">
                        <a:solidFill>
                          <a:srgbClr val="00477F"/>
                        </a:solidFill>
                      </a:endParaRPr>
                    </a:p>
                  </a:txBody>
                  <a:tcPr/>
                </a:tc>
                <a:tc>
                  <a:txBody>
                    <a:bodyPr/>
                    <a:lstStyle/>
                    <a:p>
                      <a:r>
                        <a:rPr lang="en-US" sz="1800" dirty="0" smtClean="0">
                          <a:solidFill>
                            <a:srgbClr val="00477F"/>
                          </a:solidFill>
                        </a:rPr>
                        <a:t>12%</a:t>
                      </a:r>
                      <a:endParaRPr lang="en-US" sz="1800" dirty="0">
                        <a:solidFill>
                          <a:srgbClr val="00477F"/>
                        </a:solidFill>
                      </a:endParaRPr>
                    </a:p>
                  </a:txBody>
                  <a:tcPr/>
                </a:tc>
              </a:tr>
              <a:tr h="301954">
                <a:tc>
                  <a:txBody>
                    <a:bodyPr/>
                    <a:lstStyle/>
                    <a:p>
                      <a:r>
                        <a:rPr lang="en-US" sz="1800" dirty="0" smtClean="0">
                          <a:solidFill>
                            <a:srgbClr val="00477F"/>
                          </a:solidFill>
                        </a:rPr>
                        <a:t>Alcoholism</a:t>
                      </a:r>
                      <a:endParaRPr lang="en-US" sz="1800" dirty="0">
                        <a:solidFill>
                          <a:srgbClr val="00477F"/>
                        </a:solidFill>
                      </a:endParaRPr>
                    </a:p>
                  </a:txBody>
                  <a:tcPr/>
                </a:tc>
                <a:tc>
                  <a:txBody>
                    <a:bodyPr/>
                    <a:lstStyle/>
                    <a:p>
                      <a:r>
                        <a:rPr lang="en-US" sz="1800" dirty="0" smtClean="0">
                          <a:solidFill>
                            <a:srgbClr val="00477F"/>
                          </a:solidFill>
                        </a:rPr>
                        <a:t>2.5%</a:t>
                      </a:r>
                      <a:endParaRPr lang="en-US" sz="1800" dirty="0">
                        <a:solidFill>
                          <a:srgbClr val="00477F"/>
                        </a:solidFill>
                      </a:endParaRPr>
                    </a:p>
                  </a:txBody>
                  <a:tcPr/>
                </a:tc>
                <a:tc>
                  <a:txBody>
                    <a:bodyPr/>
                    <a:lstStyle/>
                    <a:p>
                      <a:r>
                        <a:rPr lang="en-US" sz="1800" dirty="0" smtClean="0">
                          <a:solidFill>
                            <a:srgbClr val="00477F"/>
                          </a:solidFill>
                        </a:rPr>
                        <a:t>36.47%</a:t>
                      </a:r>
                      <a:endParaRPr lang="en-US" sz="1800" dirty="0">
                        <a:solidFill>
                          <a:srgbClr val="00477F"/>
                        </a:solidFill>
                      </a:endParaRPr>
                    </a:p>
                  </a:txBody>
                  <a:tcPr/>
                </a:tc>
                <a:tc>
                  <a:txBody>
                    <a:bodyPr/>
                    <a:lstStyle/>
                    <a:p>
                      <a:r>
                        <a:rPr lang="en-US" sz="1800" dirty="0" smtClean="0">
                          <a:solidFill>
                            <a:srgbClr val="00477F"/>
                          </a:solidFill>
                        </a:rPr>
                        <a:t>11.6%</a:t>
                      </a:r>
                      <a:endParaRPr lang="en-US" sz="1800" dirty="0">
                        <a:solidFill>
                          <a:srgbClr val="00477F"/>
                        </a:solidFill>
                      </a:endParaRPr>
                    </a:p>
                  </a:txBody>
                  <a:tcPr/>
                </a:tc>
              </a:tr>
            </a:tbl>
          </a:graphicData>
        </a:graphic>
      </p:graphicFrame>
      <p:sp>
        <p:nvSpPr>
          <p:cNvPr id="108" name="TextBox 107"/>
          <p:cNvSpPr txBox="1"/>
          <p:nvPr/>
        </p:nvSpPr>
        <p:spPr>
          <a:xfrm>
            <a:off x="11682497" y="10371215"/>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00477F"/>
                </a:solidFill>
                <a:effectLst>
                  <a:outerShdw blurRad="76200" dist="63500" dir="2700000" algn="tl">
                    <a:schemeClr val="bg1">
                      <a:alpha val="28000"/>
                    </a:schemeClr>
                  </a:outerShdw>
                </a:effectLst>
                <a:cs typeface="Arial" pitchFamily="34" charset="0"/>
              </a:rPr>
              <a:t>Participants</a:t>
            </a:r>
          </a:p>
        </p:txBody>
      </p:sp>
      <p:sp>
        <p:nvSpPr>
          <p:cNvPr id="109" name="TextBox 108"/>
          <p:cNvSpPr txBox="1"/>
          <p:nvPr/>
        </p:nvSpPr>
        <p:spPr>
          <a:xfrm>
            <a:off x="11682497" y="15164178"/>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00477F"/>
                </a:solidFill>
                <a:effectLst>
                  <a:outerShdw blurRad="76200" dist="63500" dir="2700000" algn="tl">
                    <a:schemeClr val="bg1">
                      <a:alpha val="28000"/>
                    </a:schemeClr>
                  </a:outerShdw>
                </a:effectLst>
                <a:cs typeface="Arial" pitchFamily="34" charset="0"/>
              </a:rPr>
              <a:t>Methods</a:t>
            </a:r>
          </a:p>
        </p:txBody>
      </p:sp>
      <p:sp>
        <p:nvSpPr>
          <p:cNvPr id="110" name="TextBox 109"/>
          <p:cNvSpPr txBox="1"/>
          <p:nvPr/>
        </p:nvSpPr>
        <p:spPr>
          <a:xfrm>
            <a:off x="22631400" y="19115917"/>
            <a:ext cx="9635110" cy="954107"/>
          </a:xfrm>
          <a:prstGeom prst="rect">
            <a:avLst/>
          </a:prstGeom>
          <a:noFill/>
        </p:spPr>
        <p:txBody>
          <a:bodyPr wrap="square" rtlCol="0">
            <a:spAutoFit/>
          </a:bodyPr>
          <a:lstStyle/>
          <a:p>
            <a:pPr algn="ctr"/>
            <a:r>
              <a:rPr lang="en-US" sz="2800" dirty="0" smtClean="0">
                <a:solidFill>
                  <a:srgbClr val="00477F"/>
                </a:solidFill>
                <a:cs typeface="Arial" pitchFamily="34" charset="0"/>
              </a:rPr>
              <a:t>Your text would go here. List your information on these lines. Your text would go here. List your information on these lines. </a:t>
            </a:r>
          </a:p>
        </p:txBody>
      </p:sp>
      <p:sp>
        <p:nvSpPr>
          <p:cNvPr id="111" name="TextBox 110"/>
          <p:cNvSpPr txBox="1"/>
          <p:nvPr/>
        </p:nvSpPr>
        <p:spPr>
          <a:xfrm>
            <a:off x="33189290" y="18367090"/>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00477F"/>
                </a:solidFill>
                <a:effectLst>
                  <a:outerShdw blurRad="76200" dist="63500" dir="2700000" algn="tl">
                    <a:schemeClr val="bg1">
                      <a:alpha val="28000"/>
                    </a:schemeClr>
                  </a:outerShdw>
                </a:effectLst>
                <a:cs typeface="Arial" pitchFamily="34" charset="0"/>
              </a:rPr>
              <a:t>Limitations</a:t>
            </a:r>
          </a:p>
        </p:txBody>
      </p:sp>
      <p:sp>
        <p:nvSpPr>
          <p:cNvPr id="112" name="TextBox 111"/>
          <p:cNvSpPr txBox="1"/>
          <p:nvPr/>
        </p:nvSpPr>
        <p:spPr>
          <a:xfrm>
            <a:off x="33189290" y="25987785"/>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00477F"/>
                </a:solidFill>
                <a:effectLst>
                  <a:outerShdw blurRad="76200" dist="63500" dir="2700000" algn="tl">
                    <a:schemeClr val="bg1">
                      <a:alpha val="28000"/>
                    </a:schemeClr>
                  </a:outerShdw>
                </a:effectLst>
                <a:cs typeface="Arial" pitchFamily="34" charset="0"/>
              </a:rPr>
              <a:t>References</a:t>
            </a:r>
          </a:p>
        </p:txBody>
      </p:sp>
      <p:graphicFrame>
        <p:nvGraphicFramePr>
          <p:cNvPr id="113" name="Chart 112"/>
          <p:cNvGraphicFramePr/>
          <p:nvPr>
            <p:extLst>
              <p:ext uri="{D42A27DB-BD31-4B8C-83A1-F6EECF244321}">
                <p14:modId xmlns:p14="http://schemas.microsoft.com/office/powerpoint/2010/main" val="550718974"/>
              </p:ext>
            </p:extLst>
          </p:nvPr>
        </p:nvGraphicFramePr>
        <p:xfrm>
          <a:off x="22479219" y="20265077"/>
          <a:ext cx="9634672" cy="4840196"/>
        </p:xfrm>
        <a:graphic>
          <a:graphicData uri="http://schemas.openxmlformats.org/drawingml/2006/chart">
            <c:chart xmlns:c="http://schemas.openxmlformats.org/drawingml/2006/chart" xmlns:r="http://schemas.openxmlformats.org/officeDocument/2006/relationships" r:id="rId8"/>
          </a:graphicData>
        </a:graphic>
      </p:graphicFrame>
      <p:sp>
        <p:nvSpPr>
          <p:cNvPr id="114" name="TextBox 113"/>
          <p:cNvSpPr txBox="1"/>
          <p:nvPr/>
        </p:nvSpPr>
        <p:spPr>
          <a:xfrm>
            <a:off x="22479000" y="25170102"/>
            <a:ext cx="9635110" cy="954107"/>
          </a:xfrm>
          <a:prstGeom prst="rect">
            <a:avLst/>
          </a:prstGeom>
          <a:noFill/>
        </p:spPr>
        <p:txBody>
          <a:bodyPr wrap="square" rtlCol="0">
            <a:spAutoFit/>
          </a:bodyPr>
          <a:lstStyle/>
          <a:p>
            <a:pPr algn="ctr"/>
            <a:r>
              <a:rPr lang="en-US" sz="2800" dirty="0" smtClean="0">
                <a:solidFill>
                  <a:srgbClr val="00477F"/>
                </a:solidFill>
                <a:cs typeface="Arial" pitchFamily="34" charset="0"/>
              </a:rPr>
              <a:t>Your text would go here. List your information on these lines. Your text would go here. List your information on these lines. </a:t>
            </a:r>
          </a:p>
        </p:txBody>
      </p:sp>
      <p:grpSp>
        <p:nvGrpSpPr>
          <p:cNvPr id="115" name="Group 114"/>
          <p:cNvGrpSpPr/>
          <p:nvPr/>
        </p:nvGrpSpPr>
        <p:grpSpPr>
          <a:xfrm>
            <a:off x="609600" y="17097435"/>
            <a:ext cx="9982200" cy="1278932"/>
            <a:chOff x="375944" y="4572000"/>
            <a:chExt cx="7731736" cy="990600"/>
          </a:xfrm>
        </p:grpSpPr>
        <p:sp>
          <p:nvSpPr>
            <p:cNvPr id="116"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17"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18" name="TextBox 117"/>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Introduction</a:t>
              </a:r>
            </a:p>
          </p:txBody>
        </p:sp>
      </p:grpSp>
      <p:grpSp>
        <p:nvGrpSpPr>
          <p:cNvPr id="119" name="Group 118"/>
          <p:cNvGrpSpPr/>
          <p:nvPr/>
        </p:nvGrpSpPr>
        <p:grpSpPr>
          <a:xfrm>
            <a:off x="11455394" y="6073733"/>
            <a:ext cx="9982200" cy="1278932"/>
            <a:chOff x="375944" y="4572000"/>
            <a:chExt cx="7731736" cy="990600"/>
          </a:xfrm>
        </p:grpSpPr>
        <p:sp>
          <p:nvSpPr>
            <p:cNvPr id="120"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21"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22" name="TextBox 121"/>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Materials &amp; Methods</a:t>
              </a:r>
            </a:p>
          </p:txBody>
        </p:sp>
      </p:grpSp>
      <p:grpSp>
        <p:nvGrpSpPr>
          <p:cNvPr id="123" name="Group 122"/>
          <p:cNvGrpSpPr/>
          <p:nvPr/>
        </p:nvGrpSpPr>
        <p:grpSpPr>
          <a:xfrm>
            <a:off x="22260662" y="6073733"/>
            <a:ext cx="9982200" cy="1278932"/>
            <a:chOff x="375944" y="4572000"/>
            <a:chExt cx="7731736" cy="990600"/>
          </a:xfrm>
        </p:grpSpPr>
        <p:sp>
          <p:nvSpPr>
            <p:cNvPr id="124"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25"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26" name="TextBox 125"/>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Results</a:t>
              </a:r>
            </a:p>
          </p:txBody>
        </p:sp>
      </p:grpSp>
      <p:grpSp>
        <p:nvGrpSpPr>
          <p:cNvPr id="127" name="Group 126"/>
          <p:cNvGrpSpPr/>
          <p:nvPr/>
        </p:nvGrpSpPr>
        <p:grpSpPr>
          <a:xfrm>
            <a:off x="33045394" y="6073733"/>
            <a:ext cx="9982200" cy="1278932"/>
            <a:chOff x="375944" y="4572000"/>
            <a:chExt cx="7731736" cy="990600"/>
          </a:xfrm>
        </p:grpSpPr>
        <p:sp>
          <p:nvSpPr>
            <p:cNvPr id="131"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32"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33" name="TextBox 132"/>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Results cont.</a:t>
              </a:r>
            </a:p>
          </p:txBody>
        </p:sp>
      </p:grpSp>
      <p:grpSp>
        <p:nvGrpSpPr>
          <p:cNvPr id="134" name="Group 133"/>
          <p:cNvGrpSpPr/>
          <p:nvPr/>
        </p:nvGrpSpPr>
        <p:grpSpPr>
          <a:xfrm>
            <a:off x="33045394" y="10903053"/>
            <a:ext cx="9982200" cy="1278932"/>
            <a:chOff x="375944" y="4572000"/>
            <a:chExt cx="7731736" cy="990600"/>
          </a:xfrm>
        </p:grpSpPr>
        <p:sp>
          <p:nvSpPr>
            <p:cNvPr id="135"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36"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37" name="TextBox 136"/>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Conclusion</a:t>
              </a:r>
            </a:p>
          </p:txBody>
        </p:sp>
      </p:grpSp>
      <p:sp>
        <p:nvSpPr>
          <p:cNvPr id="64"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355723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4290</TotalTime>
  <Words>2011</Words>
  <Application>Microsoft Office PowerPoint</Application>
  <PresentationFormat>Custom</PresentationFormat>
  <Paragraphs>101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34</cp:revision>
  <dcterms:created xsi:type="dcterms:W3CDTF">2013-01-11T17:04:28Z</dcterms:created>
  <dcterms:modified xsi:type="dcterms:W3CDTF">2013-01-24T17:02:24Z</dcterms:modified>
</cp:coreProperties>
</file>