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219456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EB841D"/>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2670" y="-588"/>
      </p:cViewPr>
      <p:guideLst>
        <p:guide orient="horz" pos="6912"/>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05272704"/>
        <c:axId val="305274240"/>
        <c:axId val="0"/>
      </c:bar3DChart>
      <c:catAx>
        <c:axId val="305272704"/>
        <c:scaling>
          <c:orientation val="minMax"/>
        </c:scaling>
        <c:delete val="0"/>
        <c:axPos val="b"/>
        <c:majorTickMark val="out"/>
        <c:minorTickMark val="none"/>
        <c:tickLblPos val="nextTo"/>
        <c:crossAx val="305274240"/>
        <c:crosses val="autoZero"/>
        <c:auto val="1"/>
        <c:lblAlgn val="ctr"/>
        <c:lblOffset val="100"/>
        <c:noMultiLvlLbl val="0"/>
      </c:catAx>
      <c:valAx>
        <c:axId val="305274240"/>
        <c:scaling>
          <c:orientation val="minMax"/>
        </c:scaling>
        <c:delete val="0"/>
        <c:axPos val="l"/>
        <c:majorGridlines/>
        <c:numFmt formatCode="General" sourceLinked="1"/>
        <c:majorTickMark val="out"/>
        <c:minorTickMark val="none"/>
        <c:tickLblPos val="nextTo"/>
        <c:crossAx val="305272704"/>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05388160"/>
        <c:axId val="305394432"/>
      </c:lineChart>
      <c:catAx>
        <c:axId val="305388160"/>
        <c:scaling>
          <c:orientation val="minMax"/>
        </c:scaling>
        <c:delete val="0"/>
        <c:axPos val="b"/>
        <c:majorTickMark val="out"/>
        <c:minorTickMark val="none"/>
        <c:tickLblPos val="nextTo"/>
        <c:crossAx val="305394432"/>
        <c:crosses val="autoZero"/>
        <c:auto val="1"/>
        <c:lblAlgn val="ctr"/>
        <c:lblOffset val="100"/>
        <c:noMultiLvlLbl val="0"/>
      </c:catAx>
      <c:valAx>
        <c:axId val="305394432"/>
        <c:scaling>
          <c:orientation val="minMax"/>
        </c:scaling>
        <c:delete val="0"/>
        <c:axPos val="l"/>
        <c:majorGridlines/>
        <c:numFmt formatCode="General" sourceLinked="1"/>
        <c:majorTickMark val="out"/>
        <c:minorTickMark val="none"/>
        <c:tickLblPos val="nextTo"/>
        <c:crossAx val="305388160"/>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4216400"/>
            <a:ext cx="118491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4216400"/>
            <a:ext cx="3518916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1"/>
            <a:ext cx="1865376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9301484"/>
            <a:ext cx="1865376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24577041"/>
            <a:ext cx="2351912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1" y="24577041"/>
            <a:ext cx="23519131"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878841"/>
            <a:ext cx="197510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4912362"/>
            <a:ext cx="9696451"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6959601"/>
            <a:ext cx="9696451"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4912362"/>
            <a:ext cx="970026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6959601"/>
            <a:ext cx="970026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873760"/>
            <a:ext cx="7219951"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873763"/>
            <a:ext cx="122682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4592322"/>
            <a:ext cx="7219951"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5361921"/>
            <a:ext cx="1316736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1960880"/>
            <a:ext cx="1316736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17175482"/>
            <a:ext cx="1316736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1"/>
            <a:ext cx="1975104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5120643"/>
            <a:ext cx="1975104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20340321"/>
            <a:ext cx="512064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7498080" y="20340321"/>
            <a:ext cx="694944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1"/>
            <a:ext cx="512064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Rectangle 201"/>
          <p:cNvSpPr/>
          <p:nvPr/>
        </p:nvSpPr>
        <p:spPr>
          <a:xfrm>
            <a:off x="0" y="-14935"/>
            <a:ext cx="21945600" cy="21945600"/>
          </a:xfrm>
          <a:prstGeom prst="rect">
            <a:avLst/>
          </a:prstGeom>
          <a:gradFill flip="none" rotWithShape="1">
            <a:gsLst>
              <a:gs pos="100000">
                <a:srgbClr val="B06010"/>
              </a:gs>
              <a:gs pos="60000">
                <a:srgbClr val="F7EFE7"/>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4" name="Rectangle 463"/>
          <p:cNvSpPr/>
          <p:nvPr/>
        </p:nvSpPr>
        <p:spPr>
          <a:xfrm>
            <a:off x="5685110" y="3124200"/>
            <a:ext cx="5155218" cy="17983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5" name="Rectangle 464"/>
          <p:cNvSpPr/>
          <p:nvPr/>
        </p:nvSpPr>
        <p:spPr>
          <a:xfrm>
            <a:off x="11105274" y="3124200"/>
            <a:ext cx="5155218" cy="17983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Rectangle 465"/>
          <p:cNvSpPr/>
          <p:nvPr/>
        </p:nvSpPr>
        <p:spPr>
          <a:xfrm>
            <a:off x="16525438" y="3124200"/>
            <a:ext cx="5155218" cy="17983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264946" y="3124200"/>
            <a:ext cx="5155218" cy="17983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a:off x="264946" y="3216552"/>
            <a:ext cx="5157216" cy="27432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Abstract</a:t>
            </a:r>
            <a:endParaRPr lang="en-US" sz="2800" dirty="0"/>
          </a:p>
        </p:txBody>
      </p:sp>
      <p:grpSp>
        <p:nvGrpSpPr>
          <p:cNvPr id="2" name="Group 1"/>
          <p:cNvGrpSpPr/>
          <p:nvPr/>
        </p:nvGrpSpPr>
        <p:grpSpPr>
          <a:xfrm>
            <a:off x="914400" y="974726"/>
            <a:ext cx="4414852" cy="1358900"/>
            <a:chOff x="914400" y="974726"/>
            <a:chExt cx="5575300" cy="1716088"/>
          </a:xfrm>
        </p:grpSpPr>
        <p:sp>
          <p:nvSpPr>
            <p:cNvPr id="235" name="Freeform 234"/>
            <p:cNvSpPr>
              <a:spLocks/>
            </p:cNvSpPr>
            <p:nvPr/>
          </p:nvSpPr>
          <p:spPr bwMode="auto">
            <a:xfrm>
              <a:off x="1898650" y="1014414"/>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235"/>
            <p:cNvSpPr>
              <a:spLocks/>
            </p:cNvSpPr>
            <p:nvPr/>
          </p:nvSpPr>
          <p:spPr bwMode="auto">
            <a:xfrm>
              <a:off x="1069975" y="1014414"/>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7"/>
            <p:cNvSpPr>
              <a:spLocks noEditPoints="1"/>
            </p:cNvSpPr>
            <p:nvPr/>
          </p:nvSpPr>
          <p:spPr bwMode="auto">
            <a:xfrm>
              <a:off x="3771900" y="1123951"/>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8"/>
            <p:cNvSpPr>
              <a:spLocks/>
            </p:cNvSpPr>
            <p:nvPr/>
          </p:nvSpPr>
          <p:spPr bwMode="auto">
            <a:xfrm>
              <a:off x="1614488" y="974726"/>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9"/>
            <p:cNvSpPr>
              <a:spLocks noEditPoints="1"/>
            </p:cNvSpPr>
            <p:nvPr/>
          </p:nvSpPr>
          <p:spPr bwMode="auto">
            <a:xfrm>
              <a:off x="2906713" y="1063626"/>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10"/>
            <p:cNvSpPr>
              <a:spLocks/>
            </p:cNvSpPr>
            <p:nvPr/>
          </p:nvSpPr>
          <p:spPr bwMode="auto">
            <a:xfrm>
              <a:off x="3359150" y="1123951"/>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11"/>
            <p:cNvSpPr>
              <a:spLocks/>
            </p:cNvSpPr>
            <p:nvPr/>
          </p:nvSpPr>
          <p:spPr bwMode="auto">
            <a:xfrm>
              <a:off x="4276725" y="1071564"/>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12"/>
            <p:cNvSpPr>
              <a:spLocks/>
            </p:cNvSpPr>
            <p:nvPr/>
          </p:nvSpPr>
          <p:spPr bwMode="auto">
            <a:xfrm>
              <a:off x="5380038" y="1123951"/>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13"/>
            <p:cNvSpPr>
              <a:spLocks noEditPoints="1"/>
            </p:cNvSpPr>
            <p:nvPr/>
          </p:nvSpPr>
          <p:spPr bwMode="auto">
            <a:xfrm>
              <a:off x="4605338" y="1114426"/>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14"/>
            <p:cNvSpPr>
              <a:spLocks noEditPoints="1"/>
            </p:cNvSpPr>
            <p:nvPr/>
          </p:nvSpPr>
          <p:spPr bwMode="auto">
            <a:xfrm>
              <a:off x="2881313" y="1738314"/>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15"/>
            <p:cNvSpPr>
              <a:spLocks/>
            </p:cNvSpPr>
            <p:nvPr/>
          </p:nvSpPr>
          <p:spPr bwMode="auto">
            <a:xfrm>
              <a:off x="914400" y="1406526"/>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16"/>
            <p:cNvSpPr>
              <a:spLocks/>
            </p:cNvSpPr>
            <p:nvPr/>
          </p:nvSpPr>
          <p:spPr bwMode="auto">
            <a:xfrm>
              <a:off x="3281363" y="1751014"/>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17"/>
            <p:cNvSpPr>
              <a:spLocks/>
            </p:cNvSpPr>
            <p:nvPr/>
          </p:nvSpPr>
          <p:spPr bwMode="auto">
            <a:xfrm>
              <a:off x="3730625" y="1692276"/>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18"/>
            <p:cNvSpPr>
              <a:spLocks/>
            </p:cNvSpPr>
            <p:nvPr/>
          </p:nvSpPr>
          <p:spPr bwMode="auto">
            <a:xfrm>
              <a:off x="1020763" y="1798639"/>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9"/>
            <p:cNvSpPr>
              <a:spLocks/>
            </p:cNvSpPr>
            <p:nvPr/>
          </p:nvSpPr>
          <p:spPr bwMode="auto">
            <a:xfrm>
              <a:off x="1914525" y="1803401"/>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20"/>
            <p:cNvSpPr>
              <a:spLocks/>
            </p:cNvSpPr>
            <p:nvPr/>
          </p:nvSpPr>
          <p:spPr bwMode="auto">
            <a:xfrm>
              <a:off x="5680075" y="1752601"/>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21"/>
            <p:cNvSpPr>
              <a:spLocks noEditPoints="1"/>
            </p:cNvSpPr>
            <p:nvPr/>
          </p:nvSpPr>
          <p:spPr bwMode="auto">
            <a:xfrm>
              <a:off x="4089400" y="1738314"/>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22"/>
            <p:cNvSpPr>
              <a:spLocks noEditPoints="1"/>
            </p:cNvSpPr>
            <p:nvPr/>
          </p:nvSpPr>
          <p:spPr bwMode="auto">
            <a:xfrm>
              <a:off x="4903788" y="1746251"/>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23"/>
            <p:cNvSpPr>
              <a:spLocks noEditPoints="1"/>
            </p:cNvSpPr>
            <p:nvPr/>
          </p:nvSpPr>
          <p:spPr bwMode="auto">
            <a:xfrm>
              <a:off x="5287963" y="1749426"/>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24"/>
            <p:cNvSpPr>
              <a:spLocks/>
            </p:cNvSpPr>
            <p:nvPr/>
          </p:nvSpPr>
          <p:spPr bwMode="auto">
            <a:xfrm>
              <a:off x="6027738" y="1747839"/>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25"/>
            <p:cNvSpPr>
              <a:spLocks/>
            </p:cNvSpPr>
            <p:nvPr/>
          </p:nvSpPr>
          <p:spPr bwMode="auto">
            <a:xfrm>
              <a:off x="4598988" y="2338389"/>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26"/>
            <p:cNvSpPr>
              <a:spLocks/>
            </p:cNvSpPr>
            <p:nvPr/>
          </p:nvSpPr>
          <p:spPr bwMode="auto">
            <a:xfrm>
              <a:off x="4981575" y="2335214"/>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27"/>
            <p:cNvSpPr>
              <a:spLocks/>
            </p:cNvSpPr>
            <p:nvPr/>
          </p:nvSpPr>
          <p:spPr bwMode="auto">
            <a:xfrm>
              <a:off x="3729038" y="2338389"/>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28"/>
            <p:cNvSpPr>
              <a:spLocks/>
            </p:cNvSpPr>
            <p:nvPr/>
          </p:nvSpPr>
          <p:spPr bwMode="auto">
            <a:xfrm>
              <a:off x="6232525" y="2360614"/>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29"/>
            <p:cNvSpPr>
              <a:spLocks noEditPoints="1"/>
            </p:cNvSpPr>
            <p:nvPr/>
          </p:nvSpPr>
          <p:spPr bwMode="auto">
            <a:xfrm>
              <a:off x="3900488" y="2338389"/>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30"/>
            <p:cNvSpPr>
              <a:spLocks/>
            </p:cNvSpPr>
            <p:nvPr/>
          </p:nvSpPr>
          <p:spPr bwMode="auto">
            <a:xfrm>
              <a:off x="3103563" y="2338389"/>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31"/>
            <p:cNvSpPr>
              <a:spLocks/>
            </p:cNvSpPr>
            <p:nvPr/>
          </p:nvSpPr>
          <p:spPr bwMode="auto">
            <a:xfrm>
              <a:off x="4113213" y="2338389"/>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32"/>
            <p:cNvSpPr>
              <a:spLocks noEditPoints="1"/>
            </p:cNvSpPr>
            <p:nvPr/>
          </p:nvSpPr>
          <p:spPr bwMode="auto">
            <a:xfrm>
              <a:off x="2938463" y="2338389"/>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Freeform 33"/>
            <p:cNvSpPr>
              <a:spLocks/>
            </p:cNvSpPr>
            <p:nvPr/>
          </p:nvSpPr>
          <p:spPr bwMode="auto">
            <a:xfrm>
              <a:off x="3128963" y="2338389"/>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34"/>
            <p:cNvSpPr>
              <a:spLocks/>
            </p:cNvSpPr>
            <p:nvPr/>
          </p:nvSpPr>
          <p:spPr bwMode="auto">
            <a:xfrm>
              <a:off x="4322763" y="2338389"/>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Freeform 35"/>
            <p:cNvSpPr>
              <a:spLocks/>
            </p:cNvSpPr>
            <p:nvPr/>
          </p:nvSpPr>
          <p:spPr bwMode="auto">
            <a:xfrm>
              <a:off x="4573588" y="2338389"/>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Freeform 36"/>
            <p:cNvSpPr>
              <a:spLocks noEditPoints="1"/>
            </p:cNvSpPr>
            <p:nvPr/>
          </p:nvSpPr>
          <p:spPr bwMode="auto">
            <a:xfrm>
              <a:off x="4719638" y="2338389"/>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37"/>
            <p:cNvSpPr>
              <a:spLocks noEditPoints="1"/>
            </p:cNvSpPr>
            <p:nvPr/>
          </p:nvSpPr>
          <p:spPr bwMode="auto">
            <a:xfrm>
              <a:off x="5133975" y="2338389"/>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Freeform 38"/>
            <p:cNvSpPr>
              <a:spLocks/>
            </p:cNvSpPr>
            <p:nvPr/>
          </p:nvSpPr>
          <p:spPr bwMode="auto">
            <a:xfrm>
              <a:off x="5721350" y="2338389"/>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39"/>
            <p:cNvSpPr>
              <a:spLocks/>
            </p:cNvSpPr>
            <p:nvPr/>
          </p:nvSpPr>
          <p:spPr bwMode="auto">
            <a:xfrm>
              <a:off x="5867400" y="2338389"/>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40"/>
            <p:cNvSpPr>
              <a:spLocks/>
            </p:cNvSpPr>
            <p:nvPr/>
          </p:nvSpPr>
          <p:spPr bwMode="auto">
            <a:xfrm>
              <a:off x="6038850" y="2338389"/>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41"/>
            <p:cNvSpPr>
              <a:spLocks/>
            </p:cNvSpPr>
            <p:nvPr/>
          </p:nvSpPr>
          <p:spPr bwMode="auto">
            <a:xfrm>
              <a:off x="6208713" y="2338389"/>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42"/>
            <p:cNvSpPr>
              <a:spLocks noEditPoints="1"/>
            </p:cNvSpPr>
            <p:nvPr/>
          </p:nvSpPr>
          <p:spPr bwMode="auto">
            <a:xfrm>
              <a:off x="6353175" y="2338389"/>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43"/>
            <p:cNvSpPr>
              <a:spLocks/>
            </p:cNvSpPr>
            <p:nvPr/>
          </p:nvSpPr>
          <p:spPr bwMode="auto">
            <a:xfrm>
              <a:off x="3241675" y="2335214"/>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Rectangle 44"/>
            <p:cNvSpPr>
              <a:spLocks noChangeArrowheads="1"/>
            </p:cNvSpPr>
            <p:nvPr/>
          </p:nvSpPr>
          <p:spPr bwMode="auto">
            <a:xfrm>
              <a:off x="3443288" y="2338389"/>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45"/>
            <p:cNvSpPr>
              <a:spLocks noEditPoints="1"/>
            </p:cNvSpPr>
            <p:nvPr/>
          </p:nvSpPr>
          <p:spPr bwMode="auto">
            <a:xfrm>
              <a:off x="3511550" y="2333626"/>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Rectangle 46"/>
            <p:cNvSpPr>
              <a:spLocks noChangeArrowheads="1"/>
            </p:cNvSpPr>
            <p:nvPr/>
          </p:nvSpPr>
          <p:spPr bwMode="auto">
            <a:xfrm>
              <a:off x="4913313" y="2338389"/>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47"/>
            <p:cNvSpPr>
              <a:spLocks/>
            </p:cNvSpPr>
            <p:nvPr/>
          </p:nvSpPr>
          <p:spPr bwMode="auto">
            <a:xfrm>
              <a:off x="5343525" y="2338389"/>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48"/>
            <p:cNvSpPr>
              <a:spLocks/>
            </p:cNvSpPr>
            <p:nvPr/>
          </p:nvSpPr>
          <p:spPr bwMode="auto">
            <a:xfrm>
              <a:off x="5546725" y="2335214"/>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49"/>
            <p:cNvSpPr>
              <a:spLocks/>
            </p:cNvSpPr>
            <p:nvPr/>
          </p:nvSpPr>
          <p:spPr bwMode="auto">
            <a:xfrm>
              <a:off x="5718175" y="2338389"/>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98"/>
            <p:cNvSpPr>
              <a:spLocks/>
            </p:cNvSpPr>
            <p:nvPr/>
          </p:nvSpPr>
          <p:spPr bwMode="auto">
            <a:xfrm>
              <a:off x="4484688" y="1751014"/>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0" name="Rectangle 339"/>
          <p:cNvSpPr/>
          <p:nvPr/>
        </p:nvSpPr>
        <p:spPr>
          <a:xfrm>
            <a:off x="383541" y="0"/>
            <a:ext cx="21178519" cy="4572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Rectangle 340"/>
          <p:cNvSpPr/>
          <p:nvPr/>
        </p:nvSpPr>
        <p:spPr>
          <a:xfrm>
            <a:off x="383541" y="21631274"/>
            <a:ext cx="21178519" cy="314325"/>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TextBox 341"/>
          <p:cNvSpPr txBox="1"/>
          <p:nvPr/>
        </p:nvSpPr>
        <p:spPr>
          <a:xfrm>
            <a:off x="5668333" y="763966"/>
            <a:ext cx="16277267" cy="1200329"/>
          </a:xfrm>
          <a:prstGeom prst="rect">
            <a:avLst/>
          </a:prstGeom>
          <a:noFill/>
        </p:spPr>
        <p:txBody>
          <a:bodyPr wrap="square" rtlCol="0">
            <a:spAutoFit/>
          </a:bodyPr>
          <a:lstStyle/>
          <a:p>
            <a:r>
              <a:rPr lang="en-US" sz="36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This is a Scientific Poster Template created by Graphicsland &amp; MakeSigns.com </a:t>
            </a:r>
          </a:p>
          <a:p>
            <a:r>
              <a:rPr lang="en-US" sz="36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Your poster title would go on these lines</a:t>
            </a:r>
            <a:endParaRPr lang="en-US" sz="3600" b="1" dirty="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endParaRPr>
          </a:p>
        </p:txBody>
      </p:sp>
      <p:sp>
        <p:nvSpPr>
          <p:cNvPr id="343" name="TextBox 342"/>
          <p:cNvSpPr txBox="1"/>
          <p:nvPr/>
        </p:nvSpPr>
        <p:spPr>
          <a:xfrm>
            <a:off x="5668333" y="1905000"/>
            <a:ext cx="16277267" cy="646331"/>
          </a:xfrm>
          <a:prstGeom prst="rect">
            <a:avLst/>
          </a:prstGeom>
          <a:noFill/>
        </p:spPr>
        <p:txBody>
          <a:bodyPr wrap="square" rtlCol="0">
            <a:spAutoFit/>
          </a:bodyPr>
          <a:lstStyle/>
          <a:p>
            <a:r>
              <a:rPr lang="en-US" sz="1800" dirty="0" smtClean="0">
                <a:cs typeface="Arial" pitchFamily="34" charset="0"/>
              </a:rPr>
              <a:t>Author Name, RN</a:t>
            </a:r>
            <a:r>
              <a:rPr lang="en-US" sz="1800" baseline="30000" dirty="0" smtClean="0">
                <a:cs typeface="Arial" pitchFamily="34" charset="0"/>
              </a:rPr>
              <a:t>1</a:t>
            </a:r>
            <a:r>
              <a:rPr lang="en-US" sz="1800" dirty="0" smtClean="0">
                <a:cs typeface="Arial" pitchFamily="34" charset="0"/>
              </a:rPr>
              <a:t>; Author Name, Ph.D</a:t>
            </a:r>
            <a:r>
              <a:rPr lang="en-US" sz="1800" baseline="30000" dirty="0" smtClean="0">
                <a:cs typeface="Arial" pitchFamily="34" charset="0"/>
              </a:rPr>
              <a:t>2</a:t>
            </a:r>
            <a:r>
              <a:rPr lang="en-US" sz="1800" dirty="0" smtClean="0">
                <a:cs typeface="Arial" pitchFamily="34" charset="0"/>
              </a:rPr>
              <a:t>, Author Name, RN</a:t>
            </a:r>
            <a:r>
              <a:rPr lang="en-US" sz="1800" baseline="30000" dirty="0" smtClean="0">
                <a:cs typeface="Arial" pitchFamily="34" charset="0"/>
              </a:rPr>
              <a:t>2,3</a:t>
            </a:r>
            <a:r>
              <a:rPr lang="en-US" sz="1800" dirty="0" smtClean="0">
                <a:cs typeface="Arial" pitchFamily="34" charset="0"/>
              </a:rPr>
              <a:t>; Author Name, Ph.D</a:t>
            </a:r>
            <a:r>
              <a:rPr lang="en-US" sz="1800" baseline="30000" dirty="0" smtClean="0">
                <a:cs typeface="Arial" pitchFamily="34" charset="0"/>
              </a:rPr>
              <a:t>1,4</a:t>
            </a:r>
            <a:r>
              <a:rPr lang="en-US" sz="1800" dirty="0" smtClean="0">
                <a:cs typeface="Arial" pitchFamily="34" charset="0"/>
              </a:rPr>
              <a:t> </a:t>
            </a:r>
          </a:p>
          <a:p>
            <a:r>
              <a:rPr lang="en-US" sz="1800" baseline="30000" dirty="0" smtClean="0">
                <a:cs typeface="Arial" pitchFamily="34" charset="0"/>
              </a:rPr>
              <a:t>1</a:t>
            </a:r>
            <a:r>
              <a:rPr lang="en-US" sz="1800" dirty="0" smtClean="0">
                <a:cs typeface="Arial" pitchFamily="34" charset="0"/>
              </a:rPr>
              <a:t>Name of University, City, State; </a:t>
            </a:r>
            <a:r>
              <a:rPr lang="en-US" sz="1800" baseline="30000" dirty="0" smtClean="0">
                <a:cs typeface="Arial" pitchFamily="34" charset="0"/>
              </a:rPr>
              <a:t>2</a:t>
            </a:r>
            <a:r>
              <a:rPr lang="en-US" sz="1800" dirty="0" smtClean="0">
                <a:cs typeface="Arial" pitchFamily="34" charset="0"/>
              </a:rPr>
              <a:t>Name of Another  University, City, State; </a:t>
            </a:r>
            <a:r>
              <a:rPr lang="en-US" sz="1800" baseline="30000" dirty="0" smtClean="0">
                <a:cs typeface="Arial" pitchFamily="34" charset="0"/>
              </a:rPr>
              <a:t>3</a:t>
            </a:r>
            <a:r>
              <a:rPr lang="en-US" sz="1800" dirty="0" smtClean="0">
                <a:cs typeface="Arial" pitchFamily="34" charset="0"/>
              </a:rPr>
              <a:t>Name of University, City, State; </a:t>
            </a:r>
            <a:r>
              <a:rPr lang="en-US" sz="1800" baseline="30000" dirty="0" smtClean="0">
                <a:cs typeface="Arial" pitchFamily="34" charset="0"/>
              </a:rPr>
              <a:t>4</a:t>
            </a:r>
            <a:r>
              <a:rPr lang="en-US" sz="1800" dirty="0" smtClean="0">
                <a:cs typeface="Arial" pitchFamily="34" charset="0"/>
              </a:rPr>
              <a:t>Name of University, City, State; </a:t>
            </a:r>
            <a:endParaRPr lang="en-US" sz="1800" dirty="0">
              <a:cs typeface="Arial" pitchFamily="34" charset="0"/>
            </a:endParaRPr>
          </a:p>
        </p:txBody>
      </p:sp>
      <p:grpSp>
        <p:nvGrpSpPr>
          <p:cNvPr id="344" name="Group 343"/>
          <p:cNvGrpSpPr/>
          <p:nvPr/>
        </p:nvGrpSpPr>
        <p:grpSpPr>
          <a:xfrm>
            <a:off x="22555200" y="18370870"/>
            <a:ext cx="5254728" cy="1594758"/>
            <a:chOff x="-6553200" y="14546193"/>
            <a:chExt cx="5575300" cy="1716088"/>
          </a:xfrm>
        </p:grpSpPr>
        <p:sp>
          <p:nvSpPr>
            <p:cNvPr id="345" name="Freeform 344"/>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345"/>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91" name="Group 390"/>
          <p:cNvGrpSpPr/>
          <p:nvPr/>
        </p:nvGrpSpPr>
        <p:grpSpPr>
          <a:xfrm>
            <a:off x="22531262" y="20290664"/>
            <a:ext cx="5251759" cy="1594758"/>
            <a:chOff x="-6877602" y="16648112"/>
            <a:chExt cx="6022492" cy="1855449"/>
          </a:xfrm>
        </p:grpSpPr>
        <p:sp>
          <p:nvSpPr>
            <p:cNvPr id="392"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4"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1"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2"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3"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6"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7"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1"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5"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7"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8"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9"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0"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1"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2"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3"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4"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5"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6"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7"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8"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9"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0"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1"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2"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3"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4"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5"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6"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7"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442" name="Table 441"/>
          <p:cNvGraphicFramePr>
            <a:graphicFrameLocks noGrp="1"/>
          </p:cNvGraphicFramePr>
          <p:nvPr>
            <p:extLst>
              <p:ext uri="{D42A27DB-BD31-4B8C-83A1-F6EECF244321}">
                <p14:modId xmlns:p14="http://schemas.microsoft.com/office/powerpoint/2010/main" val="1582290441"/>
              </p:ext>
            </p:extLst>
          </p:nvPr>
        </p:nvGraphicFramePr>
        <p:xfrm>
          <a:off x="5909047" y="7707836"/>
          <a:ext cx="4911353" cy="2521188"/>
        </p:xfrm>
        <a:graphic>
          <a:graphicData uri="http://schemas.openxmlformats.org/drawingml/2006/table">
            <a:tbl>
              <a:tblPr firstRow="1" bandRow="1">
                <a:tableStyleId>{68D230F3-CF80-4859-8CE7-A43EE81993B5}</a:tableStyleId>
              </a:tblPr>
              <a:tblGrid>
                <a:gridCol w="1396365"/>
                <a:gridCol w="805572"/>
                <a:gridCol w="1254360"/>
                <a:gridCol w="1455056"/>
              </a:tblGrid>
              <a:tr h="280132">
                <a:tc>
                  <a:txBody>
                    <a:bodyPr/>
                    <a:lstStyle/>
                    <a:p>
                      <a:endParaRPr lang="en-US" sz="1200" dirty="0"/>
                    </a:p>
                  </a:txBody>
                  <a:tcPr/>
                </a:tc>
                <a:tc>
                  <a:txBody>
                    <a:bodyPr/>
                    <a:lstStyle/>
                    <a:p>
                      <a:r>
                        <a:rPr lang="en-US" sz="1200" dirty="0" smtClean="0"/>
                        <a:t>Pre-test</a:t>
                      </a:r>
                      <a:endParaRPr lang="en-US" sz="1200" dirty="0"/>
                    </a:p>
                  </a:txBody>
                  <a:tcPr/>
                </a:tc>
                <a:tc>
                  <a:txBody>
                    <a:bodyPr/>
                    <a:lstStyle/>
                    <a:p>
                      <a:r>
                        <a:rPr lang="en-US" sz="1200" dirty="0" smtClean="0"/>
                        <a:t>6 </a:t>
                      </a:r>
                      <a:r>
                        <a:rPr lang="en-US" sz="1200" dirty="0" err="1" smtClean="0"/>
                        <a:t>mo</a:t>
                      </a:r>
                      <a:r>
                        <a:rPr lang="en-US" sz="1200" dirty="0" smtClean="0"/>
                        <a:t> Post-Test</a:t>
                      </a:r>
                      <a:endParaRPr lang="en-US" sz="1200" dirty="0"/>
                    </a:p>
                  </a:txBody>
                  <a:tcPr/>
                </a:tc>
                <a:tc>
                  <a:txBody>
                    <a:bodyPr/>
                    <a:lstStyle/>
                    <a:p>
                      <a:r>
                        <a:rPr lang="en-US" sz="1200" dirty="0" smtClean="0"/>
                        <a:t>12-mo Post-Test</a:t>
                      </a:r>
                      <a:endParaRPr lang="en-US" sz="1200" dirty="0"/>
                    </a:p>
                  </a:txBody>
                  <a:tcPr/>
                </a:tc>
              </a:tr>
              <a:tr h="280132">
                <a:tc>
                  <a:txBody>
                    <a:bodyPr/>
                    <a:lstStyle/>
                    <a:p>
                      <a:r>
                        <a:rPr lang="en-US" sz="1200" dirty="0" smtClean="0"/>
                        <a:t>Male</a:t>
                      </a:r>
                      <a:r>
                        <a:rPr lang="en-US" sz="1200" baseline="0" dirty="0" smtClean="0"/>
                        <a:t> Patients</a:t>
                      </a:r>
                      <a:endParaRPr lang="en-US" sz="1200" dirty="0" smtClean="0"/>
                    </a:p>
                  </a:txBody>
                  <a:tcPr/>
                </a:tc>
                <a:tc>
                  <a:txBody>
                    <a:bodyPr/>
                    <a:lstStyle/>
                    <a:p>
                      <a:r>
                        <a:rPr lang="en-US" sz="1200" dirty="0" smtClean="0"/>
                        <a:t>61%</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Female Patients</a:t>
                      </a:r>
                      <a:endParaRPr lang="en-US" sz="1200" dirty="0"/>
                    </a:p>
                  </a:txBody>
                  <a:tcPr/>
                </a:tc>
                <a:tc>
                  <a:txBody>
                    <a:bodyPr/>
                    <a:lstStyle/>
                    <a:p>
                      <a:r>
                        <a:rPr lang="en-US" sz="1200" dirty="0" smtClean="0"/>
                        <a:t>39%</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Hypertension</a:t>
                      </a:r>
                      <a:endParaRPr lang="en-US" sz="1200" dirty="0"/>
                    </a:p>
                  </a:txBody>
                  <a:tcPr/>
                </a:tc>
                <a:tc>
                  <a:txBody>
                    <a:bodyPr/>
                    <a:lstStyle/>
                    <a:p>
                      <a:r>
                        <a:rPr lang="en-US" sz="1200" dirty="0" smtClean="0"/>
                        <a:t>2.6%</a:t>
                      </a:r>
                      <a:endParaRPr lang="en-US" sz="1200" dirty="0"/>
                    </a:p>
                  </a:txBody>
                  <a:tcPr/>
                </a:tc>
                <a:tc>
                  <a:txBody>
                    <a:bodyPr/>
                    <a:lstStyle/>
                    <a:p>
                      <a:r>
                        <a:rPr lang="en-US" sz="1200" dirty="0" smtClean="0"/>
                        <a:t>42.1%</a:t>
                      </a:r>
                      <a:endParaRPr lang="en-US" sz="1200" dirty="0"/>
                    </a:p>
                  </a:txBody>
                  <a:tcPr/>
                </a:tc>
                <a:tc>
                  <a:txBody>
                    <a:bodyPr/>
                    <a:lstStyle/>
                    <a:p>
                      <a:r>
                        <a:rPr lang="en-US" sz="1200" dirty="0" smtClean="0"/>
                        <a:t>12.4%</a:t>
                      </a:r>
                      <a:endParaRPr lang="en-US" sz="1200" dirty="0"/>
                    </a:p>
                  </a:txBody>
                  <a:tcPr/>
                </a:tc>
              </a:tr>
              <a:tr h="280132">
                <a:tc>
                  <a:txBody>
                    <a:bodyPr/>
                    <a:lstStyle/>
                    <a:p>
                      <a:r>
                        <a:rPr lang="en-US" sz="1200" dirty="0" smtClean="0"/>
                        <a:t>Snoring</a:t>
                      </a:r>
                      <a:endParaRPr lang="en-US" sz="1200" dirty="0"/>
                    </a:p>
                  </a:txBody>
                  <a:tcPr/>
                </a:tc>
                <a:tc>
                  <a:txBody>
                    <a:bodyPr/>
                    <a:lstStyle/>
                    <a:p>
                      <a:r>
                        <a:rPr lang="en-US" sz="1200" dirty="0" smtClean="0"/>
                        <a:t>11.35%</a:t>
                      </a:r>
                      <a:endParaRPr lang="en-US" sz="1200" dirty="0"/>
                    </a:p>
                  </a:txBody>
                  <a:tcPr/>
                </a:tc>
                <a:tc>
                  <a:txBody>
                    <a:bodyPr/>
                    <a:lstStyle/>
                    <a:p>
                      <a:r>
                        <a:rPr lang="en-US" sz="1200" dirty="0" smtClean="0"/>
                        <a:t>10.2%</a:t>
                      </a:r>
                      <a:endParaRPr lang="en-US" sz="1200" dirty="0"/>
                    </a:p>
                  </a:txBody>
                  <a:tcPr/>
                </a:tc>
                <a:tc>
                  <a:txBody>
                    <a:bodyPr/>
                    <a:lstStyle/>
                    <a:p>
                      <a:r>
                        <a:rPr lang="en-US" sz="1200" dirty="0" smtClean="0"/>
                        <a:t>15.8%</a:t>
                      </a:r>
                      <a:endParaRPr lang="en-US" sz="1200" dirty="0"/>
                    </a:p>
                  </a:txBody>
                  <a:tcPr/>
                </a:tc>
              </a:tr>
              <a:tr h="280132">
                <a:tc>
                  <a:txBody>
                    <a:bodyPr/>
                    <a:lstStyle/>
                    <a:p>
                      <a:r>
                        <a:rPr lang="en-US" sz="1200" dirty="0" smtClean="0"/>
                        <a:t>Medications</a:t>
                      </a:r>
                      <a:endParaRPr lang="en-US" sz="1200" dirty="0"/>
                    </a:p>
                  </a:txBody>
                  <a:tcPr/>
                </a:tc>
                <a:tc>
                  <a:txBody>
                    <a:bodyPr/>
                    <a:lstStyle/>
                    <a:p>
                      <a:r>
                        <a:rPr lang="en-US" sz="1200" dirty="0" smtClean="0"/>
                        <a:t>45.2%</a:t>
                      </a:r>
                      <a:endParaRPr lang="en-US" sz="1200" dirty="0"/>
                    </a:p>
                  </a:txBody>
                  <a:tcPr/>
                </a:tc>
                <a:tc>
                  <a:txBody>
                    <a:bodyPr/>
                    <a:lstStyle/>
                    <a:p>
                      <a:r>
                        <a:rPr lang="en-US" sz="1200" dirty="0" smtClean="0"/>
                        <a:t>42.1%</a:t>
                      </a:r>
                      <a:endParaRPr lang="en-US" sz="1200" dirty="0"/>
                    </a:p>
                  </a:txBody>
                  <a:tcPr/>
                </a:tc>
                <a:tc>
                  <a:txBody>
                    <a:bodyPr/>
                    <a:lstStyle/>
                    <a:p>
                      <a:r>
                        <a:rPr lang="en-US" sz="1200" dirty="0" smtClean="0"/>
                        <a:t>40%</a:t>
                      </a:r>
                      <a:endParaRPr lang="en-US" sz="1200" dirty="0"/>
                    </a:p>
                  </a:txBody>
                  <a:tcPr/>
                </a:tc>
              </a:tr>
              <a:tr h="280132">
                <a:tc>
                  <a:txBody>
                    <a:bodyPr/>
                    <a:lstStyle/>
                    <a:p>
                      <a:r>
                        <a:rPr lang="en-US" sz="1200" dirty="0" smtClean="0"/>
                        <a:t>Smoking</a:t>
                      </a:r>
                      <a:endParaRPr lang="en-US" sz="1200" dirty="0"/>
                    </a:p>
                  </a:txBody>
                  <a:tcPr/>
                </a:tc>
                <a:tc>
                  <a:txBody>
                    <a:bodyPr/>
                    <a:lstStyle/>
                    <a:p>
                      <a:r>
                        <a:rPr lang="en-US" sz="1200" dirty="0" smtClean="0"/>
                        <a:t>16.5%</a:t>
                      </a:r>
                      <a:endParaRPr lang="en-US" sz="1200" dirty="0"/>
                    </a:p>
                  </a:txBody>
                  <a:tcPr/>
                </a:tc>
                <a:tc>
                  <a:txBody>
                    <a:bodyPr/>
                    <a:lstStyle/>
                    <a:p>
                      <a:r>
                        <a:rPr lang="en-US" sz="1200" dirty="0" smtClean="0"/>
                        <a:t>14.5%</a:t>
                      </a:r>
                      <a:endParaRPr lang="en-US" sz="1200" dirty="0"/>
                    </a:p>
                  </a:txBody>
                  <a:tcPr/>
                </a:tc>
                <a:tc>
                  <a:txBody>
                    <a:bodyPr/>
                    <a:lstStyle/>
                    <a:p>
                      <a:r>
                        <a:rPr lang="en-US" sz="1200" dirty="0" smtClean="0"/>
                        <a:t>10.14%</a:t>
                      </a:r>
                      <a:endParaRPr lang="en-US" sz="1200" dirty="0"/>
                    </a:p>
                  </a:txBody>
                  <a:tcPr/>
                </a:tc>
              </a:tr>
              <a:tr h="280132">
                <a:tc>
                  <a:txBody>
                    <a:bodyPr/>
                    <a:lstStyle/>
                    <a:p>
                      <a:r>
                        <a:rPr lang="en-US" sz="1200" dirty="0" smtClean="0"/>
                        <a:t>Pregnancy</a:t>
                      </a:r>
                      <a:endParaRPr lang="en-US" sz="1200" dirty="0"/>
                    </a:p>
                  </a:txBody>
                  <a:tcPr/>
                </a:tc>
                <a:tc>
                  <a:txBody>
                    <a:bodyPr/>
                    <a:lstStyle/>
                    <a:p>
                      <a:r>
                        <a:rPr lang="en-US" sz="1200" dirty="0" smtClean="0"/>
                        <a:t>.3%</a:t>
                      </a:r>
                      <a:endParaRPr lang="en-US" sz="1200" dirty="0"/>
                    </a:p>
                  </a:txBody>
                  <a:tcPr/>
                </a:tc>
                <a:tc>
                  <a:txBody>
                    <a:bodyPr/>
                    <a:lstStyle/>
                    <a:p>
                      <a:r>
                        <a:rPr lang="en-US" sz="1200" dirty="0" smtClean="0"/>
                        <a:t>15%</a:t>
                      </a:r>
                      <a:endParaRPr lang="en-US" sz="1200" dirty="0"/>
                    </a:p>
                  </a:txBody>
                  <a:tcPr/>
                </a:tc>
                <a:tc>
                  <a:txBody>
                    <a:bodyPr/>
                    <a:lstStyle/>
                    <a:p>
                      <a:r>
                        <a:rPr lang="en-US" sz="1200" dirty="0" smtClean="0"/>
                        <a:t>12%</a:t>
                      </a:r>
                      <a:endParaRPr lang="en-US" sz="1200" dirty="0"/>
                    </a:p>
                  </a:txBody>
                  <a:tcPr/>
                </a:tc>
              </a:tr>
              <a:tr h="280132">
                <a:tc>
                  <a:txBody>
                    <a:bodyPr/>
                    <a:lstStyle/>
                    <a:p>
                      <a:r>
                        <a:rPr lang="en-US" sz="1200" dirty="0" smtClean="0"/>
                        <a:t>Alcoholism</a:t>
                      </a:r>
                      <a:endParaRPr lang="en-US" sz="1200" dirty="0"/>
                    </a:p>
                  </a:txBody>
                  <a:tcPr/>
                </a:tc>
                <a:tc>
                  <a:txBody>
                    <a:bodyPr/>
                    <a:lstStyle/>
                    <a:p>
                      <a:r>
                        <a:rPr lang="en-US" sz="1200" dirty="0" smtClean="0"/>
                        <a:t>2.5%</a:t>
                      </a:r>
                      <a:endParaRPr lang="en-US" sz="1200" dirty="0"/>
                    </a:p>
                  </a:txBody>
                  <a:tcPr/>
                </a:tc>
                <a:tc>
                  <a:txBody>
                    <a:bodyPr/>
                    <a:lstStyle/>
                    <a:p>
                      <a:r>
                        <a:rPr lang="en-US" sz="1200" dirty="0" smtClean="0"/>
                        <a:t>36.47%</a:t>
                      </a:r>
                      <a:endParaRPr lang="en-US" sz="1200" dirty="0"/>
                    </a:p>
                  </a:txBody>
                  <a:tcPr/>
                </a:tc>
                <a:tc>
                  <a:txBody>
                    <a:bodyPr/>
                    <a:lstStyle/>
                    <a:p>
                      <a:r>
                        <a:rPr lang="en-US" sz="1200" dirty="0" smtClean="0"/>
                        <a:t>11.6%</a:t>
                      </a:r>
                      <a:endParaRPr lang="en-US" sz="1200" dirty="0"/>
                    </a:p>
                  </a:txBody>
                  <a:tcPr/>
                </a:tc>
              </a:tr>
            </a:tbl>
          </a:graphicData>
        </a:graphic>
      </p:graphicFrame>
      <p:sp>
        <p:nvSpPr>
          <p:cNvPr id="443" name="TextBox 442"/>
          <p:cNvSpPr txBox="1"/>
          <p:nvPr/>
        </p:nvSpPr>
        <p:spPr>
          <a:xfrm>
            <a:off x="457200" y="3798753"/>
            <a:ext cx="4939252" cy="7478970"/>
          </a:xfrm>
          <a:prstGeom prst="rect">
            <a:avLst/>
          </a:prstGeom>
          <a:noFill/>
        </p:spPr>
        <p:txBody>
          <a:bodyPr wrap="square" rtlCol="0">
            <a:spAutoFit/>
          </a:bodyPr>
          <a:lstStyle/>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44" name="TextBox 443"/>
          <p:cNvSpPr txBox="1"/>
          <p:nvPr/>
        </p:nvSpPr>
        <p:spPr>
          <a:xfrm>
            <a:off x="457200" y="11861642"/>
            <a:ext cx="4939252" cy="8402301"/>
          </a:xfrm>
          <a:prstGeom prst="rect">
            <a:avLst/>
          </a:prstGeom>
          <a:noFill/>
        </p:spPr>
        <p:txBody>
          <a:bodyPr wrap="square" rtlCol="0">
            <a:spAutoFit/>
          </a:bodyPr>
          <a:lstStyle/>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445" name="TextBox 444"/>
          <p:cNvSpPr txBox="1"/>
          <p:nvPr/>
        </p:nvSpPr>
        <p:spPr>
          <a:xfrm>
            <a:off x="5881148" y="3454677"/>
            <a:ext cx="4939252" cy="1631216"/>
          </a:xfrm>
          <a:prstGeom prst="rect">
            <a:avLst/>
          </a:prstGeom>
          <a:noFill/>
        </p:spPr>
        <p:txBody>
          <a:bodyPr wrap="square" rtlCol="0">
            <a:spAutoFit/>
          </a:bodyPr>
          <a:lstStyle/>
          <a:p>
            <a:r>
              <a:rPr lang="en-US" sz="2000" dirty="0" smtClean="0">
                <a:solidFill>
                  <a:srgbClr val="00477F"/>
                </a:solidFill>
                <a:cs typeface="Arial" pitchFamily="34" charset="0"/>
              </a:rPr>
              <a:t>would go here. List your information on these lines. Your text would go here. List your information on these lines. Your text would go here. List your information on these lines. </a:t>
            </a:r>
          </a:p>
          <a:p>
            <a:endParaRPr lang="en-US" sz="2000" dirty="0" smtClean="0">
              <a:solidFill>
                <a:srgbClr val="00477F"/>
              </a:solidFill>
              <a:cs typeface="Arial" pitchFamily="34" charset="0"/>
            </a:endParaRPr>
          </a:p>
        </p:txBody>
      </p:sp>
      <p:sp>
        <p:nvSpPr>
          <p:cNvPr id="446" name="TextBox 445"/>
          <p:cNvSpPr txBox="1"/>
          <p:nvPr/>
        </p:nvSpPr>
        <p:spPr>
          <a:xfrm>
            <a:off x="5881148" y="10651373"/>
            <a:ext cx="4939252" cy="7478970"/>
          </a:xfrm>
          <a:prstGeom prst="rect">
            <a:avLst/>
          </a:prstGeom>
          <a:noFill/>
        </p:spPr>
        <p:txBody>
          <a:bodyPr wrap="square" rtlCol="0">
            <a:spAutoFit/>
          </a:bodyPr>
          <a:lstStyle/>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000" dirty="0" smtClean="0">
                <a:solidFill>
                  <a:srgbClr val="00477F"/>
                </a:solidFill>
                <a:cs typeface="Arial" pitchFamily="34" charset="0"/>
              </a:rPr>
              <a:t>Your text would go here. </a:t>
            </a:r>
          </a:p>
          <a:p>
            <a:pPr marL="457200" indent="-457200">
              <a:buFont typeface="Arial" pitchFamily="34" charset="0"/>
              <a:buChar char="•"/>
            </a:pPr>
            <a:r>
              <a:rPr lang="en-US" sz="2000" dirty="0" smtClean="0">
                <a:solidFill>
                  <a:srgbClr val="00477F"/>
                </a:solidFill>
                <a:cs typeface="Arial" pitchFamily="34" charset="0"/>
              </a:rPr>
              <a:t>List your information on these lines. </a:t>
            </a:r>
          </a:p>
          <a:p>
            <a:r>
              <a:rPr lang="en-US" sz="2000" dirty="0" smtClean="0">
                <a:solidFill>
                  <a:srgbClr val="00477F"/>
                </a:solidFill>
                <a:cs typeface="Arial" pitchFamily="34" charset="0"/>
              </a:rPr>
              <a:t> </a:t>
            </a:r>
          </a:p>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000" dirty="0" smtClean="0">
              <a:solidFill>
                <a:srgbClr val="00477F"/>
              </a:solidFill>
              <a:cs typeface="Arial" pitchFamily="34" charset="0"/>
            </a:endParaRPr>
          </a:p>
        </p:txBody>
      </p:sp>
      <p:sp>
        <p:nvSpPr>
          <p:cNvPr id="447" name="TextBox 446"/>
          <p:cNvSpPr txBox="1"/>
          <p:nvPr/>
        </p:nvSpPr>
        <p:spPr>
          <a:xfrm>
            <a:off x="11263564" y="3454677"/>
            <a:ext cx="4939252" cy="1015663"/>
          </a:xfrm>
          <a:prstGeom prst="rect">
            <a:avLst/>
          </a:prstGeom>
          <a:noFill/>
        </p:spPr>
        <p:txBody>
          <a:bodyPr wrap="square" rtlCol="0">
            <a:spAutoFit/>
          </a:bodyPr>
          <a:lstStyle/>
          <a:p>
            <a:r>
              <a:rPr lang="en-US" sz="2000" dirty="0" smtClean="0">
                <a:solidFill>
                  <a:srgbClr val="00477F"/>
                </a:solidFill>
                <a:cs typeface="Arial" pitchFamily="34" charset="0"/>
              </a:rPr>
              <a:t>Your text would go here. List your information on these lines. Your text would go here. List your information on these lines. </a:t>
            </a:r>
          </a:p>
        </p:txBody>
      </p:sp>
      <p:sp>
        <p:nvSpPr>
          <p:cNvPr id="448" name="TextBox 447"/>
          <p:cNvSpPr txBox="1"/>
          <p:nvPr/>
        </p:nvSpPr>
        <p:spPr>
          <a:xfrm>
            <a:off x="16535400" y="6666423"/>
            <a:ext cx="4939252" cy="3785652"/>
          </a:xfrm>
          <a:prstGeom prst="rect">
            <a:avLst/>
          </a:prstGeom>
          <a:noFill/>
        </p:spPr>
        <p:txBody>
          <a:bodyPr wrap="square" rtlCol="0">
            <a:spAutoFit/>
          </a:bodyPr>
          <a:lstStyle/>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49" name="TextBox 448"/>
          <p:cNvSpPr txBox="1"/>
          <p:nvPr/>
        </p:nvSpPr>
        <p:spPr>
          <a:xfrm>
            <a:off x="16535400" y="10838990"/>
            <a:ext cx="4939252" cy="4093428"/>
          </a:xfrm>
          <a:prstGeom prst="rect">
            <a:avLst/>
          </a:prstGeom>
          <a:noFill/>
        </p:spPr>
        <p:txBody>
          <a:bodyPr wrap="square" rtlCol="0">
            <a:spAutoFit/>
          </a:bodyPr>
          <a:lstStyle/>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000" dirty="0" smtClean="0">
                <a:solidFill>
                  <a:srgbClr val="00477F"/>
                </a:solidFill>
                <a:cs typeface="Arial" pitchFamily="34" charset="0"/>
              </a:rPr>
              <a:t>Your text would go here. </a:t>
            </a:r>
          </a:p>
          <a:p>
            <a:pPr marL="457200" indent="-457200">
              <a:buFont typeface="Arial" pitchFamily="34" charset="0"/>
              <a:buChar char="•"/>
            </a:pPr>
            <a:r>
              <a:rPr lang="en-US" sz="2000" dirty="0" smtClean="0">
                <a:solidFill>
                  <a:srgbClr val="00477F"/>
                </a:solidFill>
                <a:cs typeface="Arial" pitchFamily="34" charset="0"/>
              </a:rPr>
              <a:t>List your information on these lines. </a:t>
            </a:r>
          </a:p>
        </p:txBody>
      </p:sp>
      <p:sp>
        <p:nvSpPr>
          <p:cNvPr id="450" name="TextBox 449"/>
          <p:cNvSpPr txBox="1"/>
          <p:nvPr/>
        </p:nvSpPr>
        <p:spPr>
          <a:xfrm>
            <a:off x="16535400" y="15409215"/>
            <a:ext cx="4939252" cy="4770537"/>
          </a:xfrm>
          <a:prstGeom prst="rect">
            <a:avLst/>
          </a:prstGeom>
          <a:noFill/>
        </p:spPr>
        <p:txBody>
          <a:bodyPr wrap="square" rtlCol="0">
            <a:spAutoFit/>
          </a:bodyPr>
          <a:lstStyle/>
          <a:p>
            <a:pPr marL="457200" indent="-457200">
              <a:buFont typeface="+mj-lt"/>
              <a:buAutoNum type="arabicPeriod"/>
            </a:pPr>
            <a:r>
              <a:rPr lang="en-US" sz="16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600" dirty="0" smtClean="0">
                <a:solidFill>
                  <a:srgbClr val="00477F"/>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600" dirty="0" smtClean="0">
                <a:solidFill>
                  <a:srgbClr val="00477F"/>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600" dirty="0" smtClean="0">
              <a:solidFill>
                <a:srgbClr val="00477F"/>
              </a:solidFill>
              <a:cs typeface="Arial" pitchFamily="34" charset="0"/>
            </a:endParaRPr>
          </a:p>
          <a:p>
            <a:pPr marL="457200" indent="-457200">
              <a:buFont typeface="+mj-lt"/>
              <a:buAutoNum type="arabicPeriod"/>
            </a:pPr>
            <a:endParaRPr lang="en-US" sz="1600" dirty="0" smtClean="0">
              <a:solidFill>
                <a:srgbClr val="00477F"/>
              </a:solidFill>
              <a:cs typeface="Arial" pitchFamily="34" charset="0"/>
            </a:endParaRPr>
          </a:p>
        </p:txBody>
      </p:sp>
      <p:graphicFrame>
        <p:nvGraphicFramePr>
          <p:cNvPr id="451" name="Chart 450"/>
          <p:cNvGraphicFramePr/>
          <p:nvPr>
            <p:extLst>
              <p:ext uri="{D42A27DB-BD31-4B8C-83A1-F6EECF244321}">
                <p14:modId xmlns:p14="http://schemas.microsoft.com/office/powerpoint/2010/main" val="995252312"/>
              </p:ext>
            </p:extLst>
          </p:nvPr>
        </p:nvGraphicFramePr>
        <p:xfrm>
          <a:off x="11263676" y="5358408"/>
          <a:ext cx="4939028" cy="3302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52" name="Chart 451"/>
          <p:cNvGraphicFramePr/>
          <p:nvPr>
            <p:extLst>
              <p:ext uri="{D42A27DB-BD31-4B8C-83A1-F6EECF244321}">
                <p14:modId xmlns:p14="http://schemas.microsoft.com/office/powerpoint/2010/main" val="3113822007"/>
              </p:ext>
            </p:extLst>
          </p:nvPr>
        </p:nvGraphicFramePr>
        <p:xfrm>
          <a:off x="11263676" y="9854950"/>
          <a:ext cx="4939028" cy="3059937"/>
        </p:xfrm>
        <a:graphic>
          <a:graphicData uri="http://schemas.openxmlformats.org/drawingml/2006/chart">
            <c:chart xmlns:c="http://schemas.openxmlformats.org/drawingml/2006/chart" xmlns:r="http://schemas.openxmlformats.org/officeDocument/2006/relationships" r:id="rId3"/>
          </a:graphicData>
        </a:graphic>
      </p:graphicFrame>
      <p:sp>
        <p:nvSpPr>
          <p:cNvPr id="453" name="TextBox 452"/>
          <p:cNvSpPr txBox="1"/>
          <p:nvPr/>
        </p:nvSpPr>
        <p:spPr>
          <a:xfrm>
            <a:off x="11263564" y="8705162"/>
            <a:ext cx="4939252" cy="923330"/>
          </a:xfrm>
          <a:prstGeom prst="rect">
            <a:avLst/>
          </a:prstGeom>
          <a:noFill/>
        </p:spPr>
        <p:txBody>
          <a:bodyPr wrap="square" rtlCol="0">
            <a:spAutoFit/>
          </a:bodyPr>
          <a:lstStyle/>
          <a:p>
            <a:pPr algn="ctr"/>
            <a:r>
              <a:rPr lang="en-US" sz="1800" dirty="0" smtClean="0">
                <a:solidFill>
                  <a:srgbClr val="00477F"/>
                </a:solidFill>
                <a:cs typeface="Arial" pitchFamily="34" charset="0"/>
              </a:rPr>
              <a:t>Your text would go here. List your information on these lines. Your text would go here. List your information on these lines. </a:t>
            </a:r>
          </a:p>
        </p:txBody>
      </p:sp>
      <p:sp>
        <p:nvSpPr>
          <p:cNvPr id="454" name="TextBox 453"/>
          <p:cNvSpPr txBox="1"/>
          <p:nvPr/>
        </p:nvSpPr>
        <p:spPr>
          <a:xfrm>
            <a:off x="11263564" y="14390858"/>
            <a:ext cx="4939252" cy="4093428"/>
          </a:xfrm>
          <a:prstGeom prst="rect">
            <a:avLst/>
          </a:prstGeom>
          <a:noFill/>
        </p:spPr>
        <p:txBody>
          <a:bodyPr wrap="square" rtlCol="0">
            <a:spAutoFit/>
          </a:bodyPr>
          <a:lstStyle/>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000" dirty="0" smtClean="0">
                <a:solidFill>
                  <a:srgbClr val="00477F"/>
                </a:solidFill>
                <a:cs typeface="Arial" pitchFamily="34" charset="0"/>
              </a:rPr>
              <a:t>Your text would go here. </a:t>
            </a:r>
          </a:p>
          <a:p>
            <a:pPr marL="457200" indent="-457200">
              <a:buFont typeface="Arial" pitchFamily="34" charset="0"/>
              <a:buChar char="•"/>
            </a:pPr>
            <a:r>
              <a:rPr lang="en-US" sz="2000" dirty="0" smtClean="0">
                <a:solidFill>
                  <a:srgbClr val="00477F"/>
                </a:solidFill>
                <a:cs typeface="Arial" pitchFamily="34" charset="0"/>
              </a:rPr>
              <a:t>List your information on these lines. </a:t>
            </a:r>
          </a:p>
        </p:txBody>
      </p:sp>
      <p:sp>
        <p:nvSpPr>
          <p:cNvPr id="455" name="TextBox 454"/>
          <p:cNvSpPr txBox="1"/>
          <p:nvPr/>
        </p:nvSpPr>
        <p:spPr>
          <a:xfrm>
            <a:off x="16535400" y="3454677"/>
            <a:ext cx="4939252" cy="2246769"/>
          </a:xfrm>
          <a:prstGeom prst="rect">
            <a:avLst/>
          </a:prstGeom>
          <a:noFill/>
        </p:spPr>
        <p:txBody>
          <a:bodyPr wrap="square" rtlCol="0">
            <a:spAutoFit/>
          </a:bodyPr>
          <a:lstStyle/>
          <a:p>
            <a:r>
              <a:rPr lang="en-US" sz="2000" dirty="0" smtClean="0">
                <a:solidFill>
                  <a:srgbClr val="00477F"/>
                </a:solidFill>
                <a:cs typeface="Arial" pitchFamily="34" charset="0"/>
              </a:rPr>
              <a:t>information on these lines. Your text would go here. List your information on these lines. </a:t>
            </a:r>
          </a:p>
          <a:p>
            <a:r>
              <a:rPr lang="en-US" sz="20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456" name="TextBox 455"/>
          <p:cNvSpPr txBox="1"/>
          <p:nvPr/>
        </p:nvSpPr>
        <p:spPr>
          <a:xfrm>
            <a:off x="5868598" y="7015018"/>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rgbClr val="00477F"/>
                </a:solidFill>
                <a:effectLst>
                  <a:outerShdw blurRad="76200" dist="63500" dir="2700000" algn="tl">
                    <a:schemeClr val="bg1">
                      <a:alpha val="28000"/>
                    </a:schemeClr>
                  </a:outerShdw>
                </a:effectLst>
                <a:cs typeface="Arial" pitchFamily="34" charset="0"/>
              </a:rPr>
              <a:t>Participants</a:t>
            </a:r>
          </a:p>
        </p:txBody>
      </p:sp>
      <p:sp>
        <p:nvSpPr>
          <p:cNvPr id="457" name="TextBox 456"/>
          <p:cNvSpPr txBox="1"/>
          <p:nvPr/>
        </p:nvSpPr>
        <p:spPr>
          <a:xfrm>
            <a:off x="5868598" y="10285311"/>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rgbClr val="00477F"/>
                </a:solidFill>
                <a:effectLst>
                  <a:outerShdw blurRad="76200" dist="63500" dir="2700000" algn="tl">
                    <a:schemeClr val="bg1">
                      <a:alpha val="28000"/>
                    </a:schemeClr>
                  </a:outerShdw>
                </a:effectLst>
                <a:cs typeface="Arial" pitchFamily="34" charset="0"/>
              </a:rPr>
              <a:t>Methods</a:t>
            </a:r>
          </a:p>
        </p:txBody>
      </p:sp>
      <p:sp>
        <p:nvSpPr>
          <p:cNvPr id="458" name="TextBox 457"/>
          <p:cNvSpPr txBox="1"/>
          <p:nvPr/>
        </p:nvSpPr>
        <p:spPr>
          <a:xfrm>
            <a:off x="11367548" y="12907233"/>
            <a:ext cx="4939252" cy="923330"/>
          </a:xfrm>
          <a:prstGeom prst="rect">
            <a:avLst/>
          </a:prstGeom>
          <a:noFill/>
        </p:spPr>
        <p:txBody>
          <a:bodyPr wrap="square" rtlCol="0">
            <a:spAutoFit/>
          </a:bodyPr>
          <a:lstStyle/>
          <a:p>
            <a:pPr algn="ctr"/>
            <a:r>
              <a:rPr lang="en-US" sz="1800" dirty="0" smtClean="0">
                <a:solidFill>
                  <a:srgbClr val="00477F"/>
                </a:solidFill>
                <a:cs typeface="Arial" pitchFamily="34" charset="0"/>
              </a:rPr>
              <a:t>Your text would go here. List your information on these lines. Your text would go here. List your information on these lines. </a:t>
            </a:r>
          </a:p>
        </p:txBody>
      </p:sp>
      <p:sp>
        <p:nvSpPr>
          <p:cNvPr id="459" name="TextBox 458"/>
          <p:cNvSpPr txBox="1"/>
          <p:nvPr/>
        </p:nvSpPr>
        <p:spPr>
          <a:xfrm>
            <a:off x="16560500" y="10439992"/>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rgbClr val="00477F"/>
                </a:solidFill>
                <a:effectLst>
                  <a:outerShdw blurRad="76200" dist="63500" dir="2700000" algn="tl">
                    <a:schemeClr val="bg1">
                      <a:alpha val="28000"/>
                    </a:schemeClr>
                  </a:outerShdw>
                </a:effectLst>
                <a:cs typeface="Arial" pitchFamily="34" charset="0"/>
              </a:rPr>
              <a:t>Limitations</a:t>
            </a:r>
          </a:p>
        </p:txBody>
      </p:sp>
      <p:sp>
        <p:nvSpPr>
          <p:cNvPr id="460" name="TextBox 459"/>
          <p:cNvSpPr txBox="1"/>
          <p:nvPr/>
        </p:nvSpPr>
        <p:spPr>
          <a:xfrm>
            <a:off x="16560500" y="15082343"/>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rgbClr val="00477F"/>
                </a:solidFill>
                <a:effectLst>
                  <a:outerShdw blurRad="76200" dist="63500" dir="2700000" algn="tl">
                    <a:schemeClr val="bg1">
                      <a:alpha val="28000"/>
                    </a:schemeClr>
                  </a:outerShdw>
                </a:effectLst>
                <a:cs typeface="Arial" pitchFamily="34" charset="0"/>
              </a:rPr>
              <a:t>References</a:t>
            </a:r>
          </a:p>
        </p:txBody>
      </p:sp>
      <p:sp>
        <p:nvSpPr>
          <p:cNvPr id="467" name="Rectangle 466"/>
          <p:cNvSpPr/>
          <p:nvPr/>
        </p:nvSpPr>
        <p:spPr>
          <a:xfrm>
            <a:off x="5688423" y="3216552"/>
            <a:ext cx="5157216" cy="27432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Introduction cont.</a:t>
            </a:r>
            <a:endParaRPr lang="en-US" sz="2800" dirty="0"/>
          </a:p>
        </p:txBody>
      </p:sp>
      <p:sp>
        <p:nvSpPr>
          <p:cNvPr id="468" name="Rectangle 467"/>
          <p:cNvSpPr/>
          <p:nvPr/>
        </p:nvSpPr>
        <p:spPr>
          <a:xfrm>
            <a:off x="11105274" y="3216552"/>
            <a:ext cx="5157216" cy="27432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Results</a:t>
            </a:r>
            <a:endParaRPr lang="en-US" sz="2800" dirty="0"/>
          </a:p>
        </p:txBody>
      </p:sp>
      <p:sp>
        <p:nvSpPr>
          <p:cNvPr id="469" name="Rectangle 468"/>
          <p:cNvSpPr/>
          <p:nvPr/>
        </p:nvSpPr>
        <p:spPr>
          <a:xfrm>
            <a:off x="16523440" y="3216552"/>
            <a:ext cx="5157216" cy="27432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Results cont.</a:t>
            </a:r>
            <a:endParaRPr lang="en-US" sz="2800" dirty="0"/>
          </a:p>
        </p:txBody>
      </p:sp>
      <p:sp>
        <p:nvSpPr>
          <p:cNvPr id="470" name="Rectangle 469"/>
          <p:cNvSpPr/>
          <p:nvPr/>
        </p:nvSpPr>
        <p:spPr>
          <a:xfrm>
            <a:off x="264946" y="11534248"/>
            <a:ext cx="5157216" cy="27432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Introduction</a:t>
            </a:r>
            <a:endParaRPr lang="en-US" sz="2800" dirty="0"/>
          </a:p>
        </p:txBody>
      </p:sp>
      <p:sp>
        <p:nvSpPr>
          <p:cNvPr id="471" name="Rectangle 470"/>
          <p:cNvSpPr/>
          <p:nvPr/>
        </p:nvSpPr>
        <p:spPr>
          <a:xfrm>
            <a:off x="5688423" y="6529263"/>
            <a:ext cx="5157216" cy="27432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Materials &amp; Methods</a:t>
            </a:r>
            <a:endParaRPr lang="en-US" sz="2800" dirty="0"/>
          </a:p>
        </p:txBody>
      </p:sp>
      <p:sp>
        <p:nvSpPr>
          <p:cNvPr id="472" name="Rectangle 471"/>
          <p:cNvSpPr/>
          <p:nvPr/>
        </p:nvSpPr>
        <p:spPr>
          <a:xfrm>
            <a:off x="16523440" y="6254943"/>
            <a:ext cx="5157216" cy="27432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Conclusion</a:t>
            </a:r>
            <a:endParaRPr lang="en-US" sz="2800" dirty="0"/>
          </a:p>
        </p:txBody>
      </p:sp>
      <p:sp>
        <p:nvSpPr>
          <p:cNvPr id="178" name="Text Box 29"/>
          <p:cNvSpPr txBox="1">
            <a:spLocks noChangeArrowheads="1"/>
          </p:cNvSpPr>
          <p:nvPr/>
        </p:nvSpPr>
        <p:spPr bwMode="auto">
          <a:xfrm>
            <a:off x="4383966" y="5373633"/>
            <a:ext cx="13576880" cy="981807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This template has a page size of </a:t>
            </a:r>
            <a:r>
              <a:rPr lang="en-US" altLang="ja-JP" sz="3600" b="1" dirty="0" smtClean="0">
                <a:solidFill>
                  <a:schemeClr val="bg1">
                    <a:lumMod val="95000"/>
                  </a:schemeClr>
                </a:solidFill>
                <a:latin typeface="Arial" pitchFamily="34" charset="0"/>
                <a:ea typeface="MS PGothic" pitchFamily="34" charset="-128"/>
              </a:rPr>
              <a:t>24”x 24”</a:t>
            </a:r>
            <a:r>
              <a:rPr lang="en-US" altLang="ja-JP" sz="3600" dirty="0" smtClean="0">
                <a:solidFill>
                  <a:schemeClr val="bg1">
                    <a:lumMod val="95000"/>
                  </a:schemeClr>
                </a:solidFill>
                <a:latin typeface="Arial" pitchFamily="34" charset="0"/>
                <a:ea typeface="MS PGothic" pitchFamily="34" charset="-128"/>
              </a:rPr>
              <a:t>. </a:t>
            </a:r>
            <a:r>
              <a:rPr lang="en-US" altLang="ja-JP" sz="3600" dirty="0">
                <a:solidFill>
                  <a:schemeClr val="bg1">
                    <a:lumMod val="95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1">
                    <a:lumMod val="95000"/>
                  </a:schemeClr>
                </a:solidFill>
                <a:latin typeface="Arial" pitchFamily="34" charset="0"/>
                <a:ea typeface="MS PGothic" pitchFamily="34" charset="-128"/>
              </a:rPr>
              <a:t>42”x 42”</a:t>
            </a:r>
            <a:r>
              <a:rPr lang="en-US" altLang="ja-JP" sz="3600" dirty="0">
                <a:solidFill>
                  <a:schemeClr val="bg1">
                    <a:lumMod val="95000"/>
                  </a:schemeClr>
                </a:solidFill>
                <a:latin typeface="Arial" pitchFamily="34" charset="0"/>
                <a:ea typeface="MS PGothic" pitchFamily="34" charset="-128"/>
              </a:rPr>
              <a:t>, </a:t>
            </a:r>
            <a:r>
              <a:rPr lang="en-US" altLang="ja-JP" sz="3600" b="1" dirty="0">
                <a:solidFill>
                  <a:schemeClr val="bg1">
                    <a:lumMod val="95000"/>
                  </a:schemeClr>
                </a:solidFill>
                <a:latin typeface="Arial" pitchFamily="34" charset="0"/>
                <a:ea typeface="MS PGothic" pitchFamily="34" charset="-128"/>
              </a:rPr>
              <a:t>36”x 36”, 24”x 24”, and 16”x 16”.</a:t>
            </a:r>
            <a:br>
              <a:rPr lang="en-US" altLang="ja-JP" sz="3600" b="1"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2800" dirty="0">
                <a:solidFill>
                  <a:schemeClr val="bg1">
                    <a:lumMod val="95000"/>
                  </a:schemeClr>
                </a:solidFill>
                <a:latin typeface="Arial" pitchFamily="34" charset="0"/>
                <a:ea typeface="MS PGothic" pitchFamily="34" charset="-128"/>
              </a:rPr>
              <a:t>©2010 Graphicsland</a:t>
            </a:r>
            <a:endParaRPr lang="en-US" sz="2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725836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7159</TotalTime>
  <Words>1437</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68</cp:revision>
  <dcterms:created xsi:type="dcterms:W3CDTF">2013-01-11T17:04:28Z</dcterms:created>
  <dcterms:modified xsi:type="dcterms:W3CDTF">2013-01-24T16:50:57Z</dcterms:modified>
</cp:coreProperties>
</file>