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2814" y="-732"/>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50660352"/>
        <c:axId val="250661888"/>
        <c:axId val="0"/>
      </c:bar3DChart>
      <c:catAx>
        <c:axId val="250660352"/>
        <c:scaling>
          <c:orientation val="minMax"/>
        </c:scaling>
        <c:delete val="0"/>
        <c:axPos val="b"/>
        <c:majorTickMark val="out"/>
        <c:minorTickMark val="none"/>
        <c:tickLblPos val="nextTo"/>
        <c:crossAx val="250661888"/>
        <c:crosses val="autoZero"/>
        <c:auto val="1"/>
        <c:lblAlgn val="ctr"/>
        <c:lblOffset val="100"/>
        <c:noMultiLvlLbl val="0"/>
      </c:catAx>
      <c:valAx>
        <c:axId val="250661888"/>
        <c:scaling>
          <c:orientation val="minMax"/>
        </c:scaling>
        <c:delete val="0"/>
        <c:axPos val="l"/>
        <c:majorGridlines/>
        <c:numFmt formatCode="General" sourceLinked="1"/>
        <c:majorTickMark val="out"/>
        <c:minorTickMark val="none"/>
        <c:tickLblPos val="nextTo"/>
        <c:crossAx val="25066035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50812672"/>
        <c:axId val="250814848"/>
      </c:lineChart>
      <c:catAx>
        <c:axId val="250812672"/>
        <c:scaling>
          <c:orientation val="minMax"/>
        </c:scaling>
        <c:delete val="0"/>
        <c:axPos val="b"/>
        <c:majorTickMark val="out"/>
        <c:minorTickMark val="none"/>
        <c:tickLblPos val="nextTo"/>
        <c:crossAx val="250814848"/>
        <c:crosses val="autoZero"/>
        <c:auto val="1"/>
        <c:lblAlgn val="ctr"/>
        <c:lblOffset val="100"/>
        <c:noMultiLvlLbl val="0"/>
      </c:catAx>
      <c:valAx>
        <c:axId val="250814848"/>
        <c:scaling>
          <c:orientation val="minMax"/>
        </c:scaling>
        <c:delete val="0"/>
        <c:axPos val="l"/>
        <c:majorGridlines/>
        <c:numFmt formatCode="General" sourceLinked="1"/>
        <c:majorTickMark val="out"/>
        <c:minorTickMark val="none"/>
        <c:tickLblPos val="nextTo"/>
        <c:crossAx val="25081267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p:cNvGrpSpPr/>
          <p:nvPr/>
        </p:nvGrpSpPr>
        <p:grpSpPr>
          <a:xfrm>
            <a:off x="172105" y="11597422"/>
            <a:ext cx="9686461" cy="10195778"/>
            <a:chOff x="15969816" y="21399064"/>
            <a:chExt cx="1630363" cy="1716088"/>
          </a:xfrm>
        </p:grpSpPr>
        <p:sp>
          <p:nvSpPr>
            <p:cNvPr id="92" name="Freeform 91"/>
            <p:cNvSpPr>
              <a:spLocks/>
            </p:cNvSpPr>
            <p:nvPr/>
          </p:nvSpPr>
          <p:spPr bwMode="auto">
            <a:xfrm>
              <a:off x="16954066" y="21438752"/>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92"/>
            <p:cNvSpPr>
              <a:spLocks/>
            </p:cNvSpPr>
            <p:nvPr/>
          </p:nvSpPr>
          <p:spPr bwMode="auto">
            <a:xfrm>
              <a:off x="16125391" y="21438752"/>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8"/>
            <p:cNvSpPr>
              <a:spLocks/>
            </p:cNvSpPr>
            <p:nvPr/>
          </p:nvSpPr>
          <p:spPr bwMode="auto">
            <a:xfrm>
              <a:off x="16669904" y="21399064"/>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15969816" y="21830864"/>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8"/>
            <p:cNvSpPr>
              <a:spLocks/>
            </p:cNvSpPr>
            <p:nvPr/>
          </p:nvSpPr>
          <p:spPr bwMode="auto">
            <a:xfrm>
              <a:off x="16076179" y="22222977"/>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9"/>
            <p:cNvSpPr>
              <a:spLocks/>
            </p:cNvSpPr>
            <p:nvPr/>
          </p:nvSpPr>
          <p:spPr bwMode="auto">
            <a:xfrm>
              <a:off x="16969941" y="22227739"/>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9" name="Rectangle 98"/>
          <p:cNvSpPr/>
          <p:nvPr/>
        </p:nvSpPr>
        <p:spPr>
          <a:xfrm>
            <a:off x="0" y="0"/>
            <a:ext cx="21945600" cy="21945600"/>
          </a:xfrm>
          <a:prstGeom prst="rect">
            <a:avLst/>
          </a:prstGeom>
          <a:gradFill flip="none" rotWithShape="1">
            <a:gsLst>
              <a:gs pos="100000">
                <a:srgbClr val="C7DDFC"/>
              </a:gs>
              <a:gs pos="49000">
                <a:schemeClr val="bg1">
                  <a:alpha val="87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0" y="1"/>
            <a:ext cx="21945600" cy="2987980"/>
            <a:chOff x="0" y="0"/>
            <a:chExt cx="32918400" cy="3986918"/>
          </a:xfrm>
        </p:grpSpPr>
        <p:sp>
          <p:nvSpPr>
            <p:cNvPr id="100" name="Rectangle 3"/>
            <p:cNvSpPr/>
            <p:nvPr/>
          </p:nvSpPr>
          <p:spPr>
            <a:xfrm>
              <a:off x="0" y="0"/>
              <a:ext cx="32918400" cy="3986918"/>
            </a:xfrm>
            <a:custGeom>
              <a:avLst/>
              <a:gdLst>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4346357"/>
                <a:gd name="connsiteX1" fmla="*/ 32918400 w 32918400"/>
                <a:gd name="connsiteY1" fmla="*/ 0 h 4346357"/>
                <a:gd name="connsiteX2" fmla="*/ 32918400 w 32918400"/>
                <a:gd name="connsiteY2" fmla="*/ 3962400 h 4346357"/>
                <a:gd name="connsiteX3" fmla="*/ 0 w 32918400"/>
                <a:gd name="connsiteY3" fmla="*/ 3962400 h 4346357"/>
                <a:gd name="connsiteX4" fmla="*/ 0 w 32918400"/>
                <a:gd name="connsiteY4" fmla="*/ 0 h 4346357"/>
                <a:gd name="connsiteX0" fmla="*/ 0 w 32918400"/>
                <a:gd name="connsiteY0" fmla="*/ 0 h 4304380"/>
                <a:gd name="connsiteX1" fmla="*/ 32918400 w 32918400"/>
                <a:gd name="connsiteY1" fmla="*/ 0 h 4304380"/>
                <a:gd name="connsiteX2" fmla="*/ 32918400 w 32918400"/>
                <a:gd name="connsiteY2" fmla="*/ 3962400 h 4304380"/>
                <a:gd name="connsiteX3" fmla="*/ 0 w 32918400"/>
                <a:gd name="connsiteY3" fmla="*/ 3962400 h 4304380"/>
                <a:gd name="connsiteX4" fmla="*/ 0 w 32918400"/>
                <a:gd name="connsiteY4" fmla="*/ 0 h 4304380"/>
                <a:gd name="connsiteX0" fmla="*/ 0 w 32918400"/>
                <a:gd name="connsiteY0" fmla="*/ 0 h 3986918"/>
                <a:gd name="connsiteX1" fmla="*/ 32918400 w 32918400"/>
                <a:gd name="connsiteY1" fmla="*/ 0 h 3986918"/>
                <a:gd name="connsiteX2" fmla="*/ 32918400 w 32918400"/>
                <a:gd name="connsiteY2" fmla="*/ 3962400 h 3986918"/>
                <a:gd name="connsiteX3" fmla="*/ 0 w 32918400"/>
                <a:gd name="connsiteY3" fmla="*/ 3962400 h 3986918"/>
                <a:gd name="connsiteX4" fmla="*/ 0 w 32918400"/>
                <a:gd name="connsiteY4" fmla="*/ 0 h 3986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86918">
                  <a:moveTo>
                    <a:pt x="0" y="0"/>
                  </a:moveTo>
                  <a:lnTo>
                    <a:pt x="32918400" y="0"/>
                  </a:lnTo>
                  <a:lnTo>
                    <a:pt x="32918400" y="3962400"/>
                  </a:lnTo>
                  <a:cubicBezTo>
                    <a:pt x="28346401" y="4309242"/>
                    <a:pt x="8734097" y="809297"/>
                    <a:pt x="0" y="3962400"/>
                  </a:cubicBezTo>
                  <a:lnTo>
                    <a:pt x="0" y="0"/>
                  </a:lnTo>
                  <a:close/>
                </a:path>
              </a:pathLst>
            </a:custGeom>
            <a:gradFill flip="none" rotWithShape="1">
              <a:gsLst>
                <a:gs pos="0">
                  <a:srgbClr val="EB841D">
                    <a:shade val="30000"/>
                    <a:satMod val="115000"/>
                  </a:srgbClr>
                </a:gs>
                <a:gs pos="50000">
                  <a:srgbClr val="EB841D">
                    <a:shade val="67500"/>
                    <a:satMod val="115000"/>
                  </a:srgbClr>
                </a:gs>
                <a:gs pos="100000">
                  <a:srgbClr val="EB841D">
                    <a:shade val="100000"/>
                    <a:satMod val="115000"/>
                  </a:srgbClr>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
            <p:cNvSpPr/>
            <p:nvPr/>
          </p:nvSpPr>
          <p:spPr>
            <a:xfrm>
              <a:off x="0" y="0"/>
              <a:ext cx="32918400" cy="3369952"/>
            </a:xfrm>
            <a:custGeom>
              <a:avLst/>
              <a:gdLst>
                <a:gd name="connsiteX0" fmla="*/ 0 w 32918400"/>
                <a:gd name="connsiteY0" fmla="*/ 0 h 3200400"/>
                <a:gd name="connsiteX1" fmla="*/ 32918400 w 32918400"/>
                <a:gd name="connsiteY1" fmla="*/ 0 h 3200400"/>
                <a:gd name="connsiteX2" fmla="*/ 32918400 w 32918400"/>
                <a:gd name="connsiteY2" fmla="*/ 3200400 h 3200400"/>
                <a:gd name="connsiteX3" fmla="*/ 0 w 32918400"/>
                <a:gd name="connsiteY3" fmla="*/ 3200400 h 3200400"/>
                <a:gd name="connsiteX4" fmla="*/ 0 w 32918400"/>
                <a:gd name="connsiteY4" fmla="*/ 0 h 3200400"/>
                <a:gd name="connsiteX0" fmla="*/ 0 w 32918400"/>
                <a:gd name="connsiteY0" fmla="*/ 0 h 3550744"/>
                <a:gd name="connsiteX1" fmla="*/ 32918400 w 32918400"/>
                <a:gd name="connsiteY1" fmla="*/ 0 h 3550744"/>
                <a:gd name="connsiteX2" fmla="*/ 32918400 w 32918400"/>
                <a:gd name="connsiteY2" fmla="*/ 3200400 h 3550744"/>
                <a:gd name="connsiteX3" fmla="*/ 0 w 32918400"/>
                <a:gd name="connsiteY3" fmla="*/ 3200400 h 3550744"/>
                <a:gd name="connsiteX4" fmla="*/ 0 w 32918400"/>
                <a:gd name="connsiteY4" fmla="*/ 0 h 3550744"/>
                <a:gd name="connsiteX0" fmla="*/ 0 w 32918400"/>
                <a:gd name="connsiteY0" fmla="*/ 0 h 3369952"/>
                <a:gd name="connsiteX1" fmla="*/ 32918400 w 32918400"/>
                <a:gd name="connsiteY1" fmla="*/ 0 h 3369952"/>
                <a:gd name="connsiteX2" fmla="*/ 32918400 w 32918400"/>
                <a:gd name="connsiteY2" fmla="*/ 3200400 h 3369952"/>
                <a:gd name="connsiteX3" fmla="*/ 0 w 32918400"/>
                <a:gd name="connsiteY3" fmla="*/ 3200400 h 3369952"/>
                <a:gd name="connsiteX4" fmla="*/ 0 w 32918400"/>
                <a:gd name="connsiteY4" fmla="*/ 0 h 3369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369952">
                  <a:moveTo>
                    <a:pt x="0" y="0"/>
                  </a:moveTo>
                  <a:lnTo>
                    <a:pt x="32918400" y="0"/>
                  </a:lnTo>
                  <a:lnTo>
                    <a:pt x="32918400" y="3200400"/>
                  </a:lnTo>
                  <a:cubicBezTo>
                    <a:pt x="21693352" y="1686910"/>
                    <a:pt x="10815145" y="3988675"/>
                    <a:pt x="0" y="3200400"/>
                  </a:cubicBezTo>
                  <a:lnTo>
                    <a:pt x="0" y="0"/>
                  </a:lnTo>
                  <a:close/>
                </a:path>
              </a:pathLst>
            </a:custGeom>
            <a:gradFill flip="none" rotWithShape="1">
              <a:gsLst>
                <a:gs pos="97917">
                  <a:srgbClr val="B06010"/>
                </a:gs>
                <a:gs pos="29000">
                  <a:srgbClr val="B06010"/>
                </a:gs>
                <a:gs pos="0">
                  <a:schemeClr val="bg1"/>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0" y="381000"/>
              <a:ext cx="32918400" cy="2057400"/>
            </a:xfrm>
            <a:prstGeom prst="rect">
              <a:avLst/>
            </a:prstGeom>
            <a:solidFill>
              <a:srgbClr val="006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0" y="275198"/>
              <a:ext cx="32918400" cy="20574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16848836" y="20213629"/>
            <a:ext cx="4528471" cy="1393872"/>
            <a:chOff x="16143087" y="19479777"/>
            <a:chExt cx="5575300" cy="1716088"/>
          </a:xfrm>
        </p:grpSpPr>
        <p:sp>
          <p:nvSpPr>
            <p:cNvPr id="108" name="Freeform 107"/>
            <p:cNvSpPr>
              <a:spLocks/>
            </p:cNvSpPr>
            <p:nvPr/>
          </p:nvSpPr>
          <p:spPr bwMode="auto">
            <a:xfrm>
              <a:off x="17127337" y="19519465"/>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08"/>
            <p:cNvSpPr>
              <a:spLocks/>
            </p:cNvSpPr>
            <p:nvPr/>
          </p:nvSpPr>
          <p:spPr bwMode="auto">
            <a:xfrm>
              <a:off x="16298662" y="19519465"/>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7"/>
            <p:cNvSpPr>
              <a:spLocks noEditPoints="1"/>
            </p:cNvSpPr>
            <p:nvPr/>
          </p:nvSpPr>
          <p:spPr bwMode="auto">
            <a:xfrm>
              <a:off x="19000587" y="19629002"/>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8"/>
            <p:cNvSpPr>
              <a:spLocks/>
            </p:cNvSpPr>
            <p:nvPr/>
          </p:nvSpPr>
          <p:spPr bwMode="auto">
            <a:xfrm>
              <a:off x="16843175" y="19479777"/>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9"/>
            <p:cNvSpPr>
              <a:spLocks noEditPoints="1"/>
            </p:cNvSpPr>
            <p:nvPr/>
          </p:nvSpPr>
          <p:spPr bwMode="auto">
            <a:xfrm>
              <a:off x="18135400" y="19568677"/>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0"/>
            <p:cNvSpPr>
              <a:spLocks/>
            </p:cNvSpPr>
            <p:nvPr/>
          </p:nvSpPr>
          <p:spPr bwMode="auto">
            <a:xfrm>
              <a:off x="18587837" y="19629002"/>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1"/>
            <p:cNvSpPr>
              <a:spLocks/>
            </p:cNvSpPr>
            <p:nvPr/>
          </p:nvSpPr>
          <p:spPr bwMode="auto">
            <a:xfrm>
              <a:off x="19505412" y="19576615"/>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2"/>
            <p:cNvSpPr>
              <a:spLocks/>
            </p:cNvSpPr>
            <p:nvPr/>
          </p:nvSpPr>
          <p:spPr bwMode="auto">
            <a:xfrm>
              <a:off x="20608725" y="19629002"/>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3"/>
            <p:cNvSpPr>
              <a:spLocks noEditPoints="1"/>
            </p:cNvSpPr>
            <p:nvPr/>
          </p:nvSpPr>
          <p:spPr bwMode="auto">
            <a:xfrm>
              <a:off x="19834025" y="19619477"/>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4"/>
            <p:cNvSpPr>
              <a:spLocks noEditPoints="1"/>
            </p:cNvSpPr>
            <p:nvPr/>
          </p:nvSpPr>
          <p:spPr bwMode="auto">
            <a:xfrm>
              <a:off x="18110000" y="20243365"/>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5"/>
            <p:cNvSpPr>
              <a:spLocks/>
            </p:cNvSpPr>
            <p:nvPr/>
          </p:nvSpPr>
          <p:spPr bwMode="auto">
            <a:xfrm>
              <a:off x="16143087" y="19911577"/>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6"/>
            <p:cNvSpPr>
              <a:spLocks/>
            </p:cNvSpPr>
            <p:nvPr/>
          </p:nvSpPr>
          <p:spPr bwMode="auto">
            <a:xfrm>
              <a:off x="18510050" y="20256065"/>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7"/>
            <p:cNvSpPr>
              <a:spLocks/>
            </p:cNvSpPr>
            <p:nvPr/>
          </p:nvSpPr>
          <p:spPr bwMode="auto">
            <a:xfrm>
              <a:off x="18959312" y="20197327"/>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8"/>
            <p:cNvSpPr>
              <a:spLocks/>
            </p:cNvSpPr>
            <p:nvPr/>
          </p:nvSpPr>
          <p:spPr bwMode="auto">
            <a:xfrm>
              <a:off x="16249450" y="20303690"/>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9"/>
            <p:cNvSpPr>
              <a:spLocks/>
            </p:cNvSpPr>
            <p:nvPr/>
          </p:nvSpPr>
          <p:spPr bwMode="auto">
            <a:xfrm>
              <a:off x="17143212" y="20308452"/>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20"/>
            <p:cNvSpPr>
              <a:spLocks/>
            </p:cNvSpPr>
            <p:nvPr/>
          </p:nvSpPr>
          <p:spPr bwMode="auto">
            <a:xfrm>
              <a:off x="20908762" y="20257652"/>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21"/>
            <p:cNvSpPr>
              <a:spLocks noEditPoints="1"/>
            </p:cNvSpPr>
            <p:nvPr/>
          </p:nvSpPr>
          <p:spPr bwMode="auto">
            <a:xfrm>
              <a:off x="19318087" y="20243365"/>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22"/>
            <p:cNvSpPr>
              <a:spLocks noEditPoints="1"/>
            </p:cNvSpPr>
            <p:nvPr/>
          </p:nvSpPr>
          <p:spPr bwMode="auto">
            <a:xfrm>
              <a:off x="20132475" y="20251302"/>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23"/>
            <p:cNvSpPr>
              <a:spLocks noEditPoints="1"/>
            </p:cNvSpPr>
            <p:nvPr/>
          </p:nvSpPr>
          <p:spPr bwMode="auto">
            <a:xfrm>
              <a:off x="20516650" y="20254477"/>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24"/>
            <p:cNvSpPr>
              <a:spLocks/>
            </p:cNvSpPr>
            <p:nvPr/>
          </p:nvSpPr>
          <p:spPr bwMode="auto">
            <a:xfrm>
              <a:off x="21256425" y="20252890"/>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25"/>
            <p:cNvSpPr>
              <a:spLocks/>
            </p:cNvSpPr>
            <p:nvPr/>
          </p:nvSpPr>
          <p:spPr bwMode="auto">
            <a:xfrm>
              <a:off x="19827675" y="20843440"/>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26"/>
            <p:cNvSpPr>
              <a:spLocks/>
            </p:cNvSpPr>
            <p:nvPr/>
          </p:nvSpPr>
          <p:spPr bwMode="auto">
            <a:xfrm>
              <a:off x="20210262" y="20840265"/>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27"/>
            <p:cNvSpPr>
              <a:spLocks/>
            </p:cNvSpPr>
            <p:nvPr/>
          </p:nvSpPr>
          <p:spPr bwMode="auto">
            <a:xfrm>
              <a:off x="18957725" y="20843440"/>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28"/>
            <p:cNvSpPr>
              <a:spLocks/>
            </p:cNvSpPr>
            <p:nvPr/>
          </p:nvSpPr>
          <p:spPr bwMode="auto">
            <a:xfrm>
              <a:off x="21461212" y="20865665"/>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29"/>
            <p:cNvSpPr>
              <a:spLocks noEditPoints="1"/>
            </p:cNvSpPr>
            <p:nvPr/>
          </p:nvSpPr>
          <p:spPr bwMode="auto">
            <a:xfrm>
              <a:off x="19129175" y="20843440"/>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30"/>
            <p:cNvSpPr>
              <a:spLocks/>
            </p:cNvSpPr>
            <p:nvPr/>
          </p:nvSpPr>
          <p:spPr bwMode="auto">
            <a:xfrm>
              <a:off x="18332250" y="20843440"/>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31"/>
            <p:cNvSpPr>
              <a:spLocks/>
            </p:cNvSpPr>
            <p:nvPr/>
          </p:nvSpPr>
          <p:spPr bwMode="auto">
            <a:xfrm>
              <a:off x="19341900" y="20843440"/>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32"/>
            <p:cNvSpPr>
              <a:spLocks noEditPoints="1"/>
            </p:cNvSpPr>
            <p:nvPr/>
          </p:nvSpPr>
          <p:spPr bwMode="auto">
            <a:xfrm>
              <a:off x="18167150" y="20843440"/>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3"/>
            <p:cNvSpPr>
              <a:spLocks/>
            </p:cNvSpPr>
            <p:nvPr/>
          </p:nvSpPr>
          <p:spPr bwMode="auto">
            <a:xfrm>
              <a:off x="18357650" y="20843440"/>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34"/>
            <p:cNvSpPr>
              <a:spLocks/>
            </p:cNvSpPr>
            <p:nvPr/>
          </p:nvSpPr>
          <p:spPr bwMode="auto">
            <a:xfrm>
              <a:off x="19551450" y="20843440"/>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35"/>
            <p:cNvSpPr>
              <a:spLocks/>
            </p:cNvSpPr>
            <p:nvPr/>
          </p:nvSpPr>
          <p:spPr bwMode="auto">
            <a:xfrm>
              <a:off x="19802275" y="20843440"/>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36"/>
            <p:cNvSpPr>
              <a:spLocks noEditPoints="1"/>
            </p:cNvSpPr>
            <p:nvPr/>
          </p:nvSpPr>
          <p:spPr bwMode="auto">
            <a:xfrm>
              <a:off x="19948325" y="20843440"/>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37"/>
            <p:cNvSpPr>
              <a:spLocks noEditPoints="1"/>
            </p:cNvSpPr>
            <p:nvPr/>
          </p:nvSpPr>
          <p:spPr bwMode="auto">
            <a:xfrm>
              <a:off x="20362662" y="20843440"/>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38"/>
            <p:cNvSpPr>
              <a:spLocks/>
            </p:cNvSpPr>
            <p:nvPr/>
          </p:nvSpPr>
          <p:spPr bwMode="auto">
            <a:xfrm>
              <a:off x="20950037" y="20843440"/>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39"/>
            <p:cNvSpPr>
              <a:spLocks/>
            </p:cNvSpPr>
            <p:nvPr/>
          </p:nvSpPr>
          <p:spPr bwMode="auto">
            <a:xfrm>
              <a:off x="21096087" y="20843440"/>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40"/>
            <p:cNvSpPr>
              <a:spLocks/>
            </p:cNvSpPr>
            <p:nvPr/>
          </p:nvSpPr>
          <p:spPr bwMode="auto">
            <a:xfrm>
              <a:off x="21267537" y="20843440"/>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41"/>
            <p:cNvSpPr>
              <a:spLocks/>
            </p:cNvSpPr>
            <p:nvPr/>
          </p:nvSpPr>
          <p:spPr bwMode="auto">
            <a:xfrm>
              <a:off x="21437400" y="20843440"/>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42"/>
            <p:cNvSpPr>
              <a:spLocks noEditPoints="1"/>
            </p:cNvSpPr>
            <p:nvPr/>
          </p:nvSpPr>
          <p:spPr bwMode="auto">
            <a:xfrm>
              <a:off x="21581862" y="20843440"/>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43"/>
            <p:cNvSpPr>
              <a:spLocks/>
            </p:cNvSpPr>
            <p:nvPr/>
          </p:nvSpPr>
          <p:spPr bwMode="auto">
            <a:xfrm>
              <a:off x="18470362" y="20840265"/>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Rectangle 44"/>
            <p:cNvSpPr>
              <a:spLocks noChangeArrowheads="1"/>
            </p:cNvSpPr>
            <p:nvPr/>
          </p:nvSpPr>
          <p:spPr bwMode="auto">
            <a:xfrm>
              <a:off x="18671975" y="20843440"/>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45"/>
            <p:cNvSpPr>
              <a:spLocks noEditPoints="1"/>
            </p:cNvSpPr>
            <p:nvPr/>
          </p:nvSpPr>
          <p:spPr bwMode="auto">
            <a:xfrm>
              <a:off x="18740237" y="20838677"/>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Rectangle 46"/>
            <p:cNvSpPr>
              <a:spLocks noChangeArrowheads="1"/>
            </p:cNvSpPr>
            <p:nvPr/>
          </p:nvSpPr>
          <p:spPr bwMode="auto">
            <a:xfrm>
              <a:off x="20142000" y="20843440"/>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47"/>
            <p:cNvSpPr>
              <a:spLocks/>
            </p:cNvSpPr>
            <p:nvPr/>
          </p:nvSpPr>
          <p:spPr bwMode="auto">
            <a:xfrm>
              <a:off x="20572212" y="20843440"/>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48"/>
            <p:cNvSpPr>
              <a:spLocks/>
            </p:cNvSpPr>
            <p:nvPr/>
          </p:nvSpPr>
          <p:spPr bwMode="auto">
            <a:xfrm>
              <a:off x="20775412" y="20840265"/>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49"/>
            <p:cNvSpPr>
              <a:spLocks/>
            </p:cNvSpPr>
            <p:nvPr/>
          </p:nvSpPr>
          <p:spPr bwMode="auto">
            <a:xfrm>
              <a:off x="20946862" y="20843440"/>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98"/>
            <p:cNvSpPr>
              <a:spLocks/>
            </p:cNvSpPr>
            <p:nvPr/>
          </p:nvSpPr>
          <p:spPr bwMode="auto">
            <a:xfrm>
              <a:off x="19713375" y="20256065"/>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5" name="TextBox 154"/>
          <p:cNvSpPr txBox="1"/>
          <p:nvPr/>
        </p:nvSpPr>
        <p:spPr>
          <a:xfrm>
            <a:off x="592387" y="352961"/>
            <a:ext cx="20760827" cy="1200329"/>
          </a:xfrm>
          <a:prstGeom prst="rect">
            <a:avLst/>
          </a:prstGeom>
          <a:noFill/>
        </p:spPr>
        <p:txBody>
          <a:bodyPr wrap="square" rtlCol="0">
            <a:spAutoFit/>
          </a:bodyPr>
          <a:lstStyle/>
          <a:p>
            <a:pPr algn="ctr"/>
            <a:r>
              <a:rPr lang="en-US" sz="3600" b="1" dirty="0" smtClean="0">
                <a:solidFill>
                  <a:schemeClr val="bg1"/>
                </a:solidFill>
                <a:cs typeface="Arial" pitchFamily="34" charset="0"/>
              </a:rPr>
              <a:t>This is a Scientific Poster Template created by Graphicsland &amp; MakeSigns.com </a:t>
            </a:r>
          </a:p>
          <a:p>
            <a:pPr algn="ctr"/>
            <a:r>
              <a:rPr lang="en-US" sz="3600" b="1" dirty="0" smtClean="0">
                <a:solidFill>
                  <a:schemeClr val="bg1"/>
                </a:solidFill>
                <a:cs typeface="Arial" pitchFamily="34" charset="0"/>
              </a:rPr>
              <a:t>Your poster title would go on these lines</a:t>
            </a:r>
            <a:endParaRPr lang="en-US" sz="3600" b="1" dirty="0">
              <a:solidFill>
                <a:schemeClr val="bg1"/>
              </a:solidFill>
              <a:cs typeface="Arial" pitchFamily="34" charset="0"/>
            </a:endParaRPr>
          </a:p>
        </p:txBody>
      </p:sp>
      <p:sp>
        <p:nvSpPr>
          <p:cNvPr id="156" name="TextBox 155"/>
          <p:cNvSpPr txBox="1"/>
          <p:nvPr/>
        </p:nvSpPr>
        <p:spPr>
          <a:xfrm>
            <a:off x="-141087" y="2634038"/>
            <a:ext cx="22227774" cy="707886"/>
          </a:xfrm>
          <a:prstGeom prst="rect">
            <a:avLst/>
          </a:prstGeom>
          <a:noFill/>
        </p:spPr>
        <p:txBody>
          <a:bodyPr wrap="square" rtlCol="0">
            <a:spAutoFit/>
          </a:bodyPr>
          <a:lstStyle/>
          <a:p>
            <a:pPr algn="ctr"/>
            <a:r>
              <a:rPr lang="en-US" sz="2000" dirty="0" smtClean="0">
                <a:cs typeface="Arial" pitchFamily="34" charset="0"/>
              </a:rPr>
              <a:t>Author Name, RN</a:t>
            </a:r>
            <a:r>
              <a:rPr lang="en-US" sz="2000" baseline="30000" dirty="0" smtClean="0">
                <a:cs typeface="Arial" pitchFamily="34" charset="0"/>
              </a:rPr>
              <a:t>1</a:t>
            </a:r>
            <a:r>
              <a:rPr lang="en-US" sz="2000" dirty="0" smtClean="0">
                <a:cs typeface="Arial" pitchFamily="34" charset="0"/>
              </a:rPr>
              <a:t>; Author Name, Ph.D</a:t>
            </a:r>
            <a:r>
              <a:rPr lang="en-US" sz="2000" baseline="30000" dirty="0" smtClean="0">
                <a:cs typeface="Arial" pitchFamily="34" charset="0"/>
              </a:rPr>
              <a:t>2</a:t>
            </a:r>
            <a:r>
              <a:rPr lang="en-US" sz="2000" dirty="0" smtClean="0">
                <a:cs typeface="Arial" pitchFamily="34" charset="0"/>
              </a:rPr>
              <a:t>, Author Name, RN</a:t>
            </a:r>
            <a:r>
              <a:rPr lang="en-US" sz="2000" baseline="30000" dirty="0" smtClean="0">
                <a:cs typeface="Arial" pitchFamily="34" charset="0"/>
              </a:rPr>
              <a:t>2,3</a:t>
            </a:r>
            <a:r>
              <a:rPr lang="en-US" sz="2000" dirty="0" smtClean="0">
                <a:cs typeface="Arial" pitchFamily="34" charset="0"/>
              </a:rPr>
              <a:t>; Author Name, Ph.D</a:t>
            </a:r>
            <a:r>
              <a:rPr lang="en-US" sz="2000" baseline="30000" dirty="0" smtClean="0">
                <a:cs typeface="Arial" pitchFamily="34" charset="0"/>
              </a:rPr>
              <a:t>1,4</a:t>
            </a:r>
            <a:r>
              <a:rPr lang="en-US" sz="2000" dirty="0" smtClean="0">
                <a:cs typeface="Arial" pitchFamily="34" charset="0"/>
              </a:rPr>
              <a:t> </a:t>
            </a:r>
          </a:p>
          <a:p>
            <a:pPr algn="ctr"/>
            <a:r>
              <a:rPr lang="en-US" sz="2000" baseline="30000" dirty="0" smtClean="0">
                <a:cs typeface="Arial" pitchFamily="34" charset="0"/>
              </a:rPr>
              <a:t>1</a:t>
            </a:r>
            <a:r>
              <a:rPr lang="en-US" sz="2000" dirty="0" smtClean="0">
                <a:cs typeface="Arial" pitchFamily="34" charset="0"/>
              </a:rPr>
              <a:t>Name of University, City, State; </a:t>
            </a:r>
            <a:r>
              <a:rPr lang="en-US" sz="2000" baseline="30000" dirty="0" smtClean="0">
                <a:cs typeface="Arial" pitchFamily="34" charset="0"/>
              </a:rPr>
              <a:t>2</a:t>
            </a:r>
            <a:r>
              <a:rPr lang="en-US" sz="2000" dirty="0" smtClean="0">
                <a:cs typeface="Arial" pitchFamily="34" charset="0"/>
              </a:rPr>
              <a:t>Name of Another  University, City, State; </a:t>
            </a:r>
            <a:r>
              <a:rPr lang="en-US" sz="2000" baseline="30000" dirty="0" smtClean="0">
                <a:cs typeface="Arial" pitchFamily="34" charset="0"/>
              </a:rPr>
              <a:t>3</a:t>
            </a:r>
            <a:r>
              <a:rPr lang="en-US" sz="2000" dirty="0" smtClean="0">
                <a:cs typeface="Arial" pitchFamily="34" charset="0"/>
              </a:rPr>
              <a:t>Name of University, City, State; </a:t>
            </a:r>
            <a:r>
              <a:rPr lang="en-US" sz="2000" baseline="30000" dirty="0" smtClean="0">
                <a:cs typeface="Arial" pitchFamily="34" charset="0"/>
              </a:rPr>
              <a:t>4</a:t>
            </a:r>
            <a:r>
              <a:rPr lang="en-US" sz="2000" dirty="0" smtClean="0">
                <a:cs typeface="Arial" pitchFamily="34" charset="0"/>
              </a:rPr>
              <a:t>Name of University, City, State; </a:t>
            </a:r>
            <a:endParaRPr lang="en-US" sz="2000" dirty="0">
              <a:cs typeface="Arial" pitchFamily="34" charset="0"/>
            </a:endParaRPr>
          </a:p>
        </p:txBody>
      </p:sp>
      <p:sp>
        <p:nvSpPr>
          <p:cNvPr id="176" name="TextBox 175"/>
          <p:cNvSpPr txBox="1"/>
          <p:nvPr/>
        </p:nvSpPr>
        <p:spPr>
          <a:xfrm>
            <a:off x="609600" y="4232686"/>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Abstract</a:t>
            </a:r>
          </a:p>
        </p:txBody>
      </p:sp>
      <p:graphicFrame>
        <p:nvGraphicFramePr>
          <p:cNvPr id="187" name="Table 186"/>
          <p:cNvGraphicFramePr>
            <a:graphicFrameLocks noGrp="1"/>
          </p:cNvGraphicFramePr>
          <p:nvPr>
            <p:extLst>
              <p:ext uri="{D42A27DB-BD31-4B8C-83A1-F6EECF244321}">
                <p14:modId xmlns:p14="http://schemas.microsoft.com/office/powerpoint/2010/main" val="4273613186"/>
              </p:ext>
            </p:extLst>
          </p:nvPr>
        </p:nvGraphicFramePr>
        <p:xfrm>
          <a:off x="5909047" y="7736729"/>
          <a:ext cx="4911353" cy="2521188"/>
        </p:xfrm>
        <a:graphic>
          <a:graphicData uri="http://schemas.openxmlformats.org/drawingml/2006/table">
            <a:tbl>
              <a:tblPr firstRow="1" bandRow="1">
                <a:tableStyleId>{68D230F3-CF80-4859-8CE7-A43EE81993B5}</a:tableStyleId>
              </a:tblPr>
              <a:tblGrid>
                <a:gridCol w="1396365"/>
                <a:gridCol w="805572"/>
                <a:gridCol w="1254360"/>
                <a:gridCol w="1455056"/>
              </a:tblGrid>
              <a:tr h="280132">
                <a:tc>
                  <a:txBody>
                    <a:bodyPr/>
                    <a:lstStyle/>
                    <a:p>
                      <a:endParaRPr lang="en-US" sz="1200" dirty="0"/>
                    </a:p>
                  </a:txBody>
                  <a:tcPr/>
                </a:tc>
                <a:tc>
                  <a:txBody>
                    <a:bodyPr/>
                    <a:lstStyle/>
                    <a:p>
                      <a:r>
                        <a:rPr lang="en-US" sz="1200" dirty="0" smtClean="0"/>
                        <a:t>Pre-test</a:t>
                      </a:r>
                      <a:endParaRPr lang="en-US" sz="1200" dirty="0"/>
                    </a:p>
                  </a:txBody>
                  <a:tcPr/>
                </a:tc>
                <a:tc>
                  <a:txBody>
                    <a:bodyPr/>
                    <a:lstStyle/>
                    <a:p>
                      <a:r>
                        <a:rPr lang="en-US" sz="1200" dirty="0" smtClean="0"/>
                        <a:t>6 </a:t>
                      </a:r>
                      <a:r>
                        <a:rPr lang="en-US" sz="1200" dirty="0" err="1" smtClean="0"/>
                        <a:t>mo</a:t>
                      </a:r>
                      <a:r>
                        <a:rPr lang="en-US" sz="1200" dirty="0" smtClean="0"/>
                        <a:t> Post-Test</a:t>
                      </a:r>
                      <a:endParaRPr lang="en-US" sz="1200" dirty="0"/>
                    </a:p>
                  </a:txBody>
                  <a:tcPr/>
                </a:tc>
                <a:tc>
                  <a:txBody>
                    <a:bodyPr/>
                    <a:lstStyle/>
                    <a:p>
                      <a:r>
                        <a:rPr lang="en-US" sz="1200" dirty="0" smtClean="0"/>
                        <a:t>12-mo Post-Test</a:t>
                      </a:r>
                      <a:endParaRPr lang="en-US" sz="1200" dirty="0"/>
                    </a:p>
                  </a:txBody>
                  <a:tcPr/>
                </a:tc>
              </a:tr>
              <a:tr h="280132">
                <a:tc>
                  <a:txBody>
                    <a:bodyPr/>
                    <a:lstStyle/>
                    <a:p>
                      <a:r>
                        <a:rPr lang="en-US" sz="1200" dirty="0" smtClean="0"/>
                        <a:t>Male</a:t>
                      </a:r>
                      <a:r>
                        <a:rPr lang="en-US" sz="1200" baseline="0" dirty="0" smtClean="0"/>
                        <a:t> Patients</a:t>
                      </a:r>
                      <a:endParaRPr lang="en-US" sz="1200" dirty="0" smtClean="0"/>
                    </a:p>
                  </a:txBody>
                  <a:tcPr/>
                </a:tc>
                <a:tc>
                  <a:txBody>
                    <a:bodyPr/>
                    <a:lstStyle/>
                    <a:p>
                      <a:r>
                        <a:rPr lang="en-US" sz="1200" dirty="0" smtClean="0"/>
                        <a:t>61%</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Female Patients</a:t>
                      </a:r>
                      <a:endParaRPr lang="en-US" sz="1200" dirty="0"/>
                    </a:p>
                  </a:txBody>
                  <a:tcPr/>
                </a:tc>
                <a:tc>
                  <a:txBody>
                    <a:bodyPr/>
                    <a:lstStyle/>
                    <a:p>
                      <a:r>
                        <a:rPr lang="en-US" sz="1200" dirty="0" smtClean="0"/>
                        <a:t>39%</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Hypertension</a:t>
                      </a:r>
                      <a:endParaRPr lang="en-US" sz="1200" dirty="0"/>
                    </a:p>
                  </a:txBody>
                  <a:tcPr/>
                </a:tc>
                <a:tc>
                  <a:txBody>
                    <a:bodyPr/>
                    <a:lstStyle/>
                    <a:p>
                      <a:r>
                        <a:rPr lang="en-US" sz="1200" dirty="0" smtClean="0"/>
                        <a:t>2.6%</a:t>
                      </a:r>
                      <a:endParaRPr lang="en-US" sz="1200" dirty="0"/>
                    </a:p>
                  </a:txBody>
                  <a:tcPr/>
                </a:tc>
                <a:tc>
                  <a:txBody>
                    <a:bodyPr/>
                    <a:lstStyle/>
                    <a:p>
                      <a:r>
                        <a:rPr lang="en-US" sz="1200" dirty="0" smtClean="0"/>
                        <a:t>42.1%</a:t>
                      </a:r>
                      <a:endParaRPr lang="en-US" sz="1200" dirty="0"/>
                    </a:p>
                  </a:txBody>
                  <a:tcPr/>
                </a:tc>
                <a:tc>
                  <a:txBody>
                    <a:bodyPr/>
                    <a:lstStyle/>
                    <a:p>
                      <a:r>
                        <a:rPr lang="en-US" sz="1200" dirty="0" smtClean="0"/>
                        <a:t>12.4%</a:t>
                      </a:r>
                      <a:endParaRPr lang="en-US" sz="1200" dirty="0"/>
                    </a:p>
                  </a:txBody>
                  <a:tcPr/>
                </a:tc>
              </a:tr>
              <a:tr h="280132">
                <a:tc>
                  <a:txBody>
                    <a:bodyPr/>
                    <a:lstStyle/>
                    <a:p>
                      <a:r>
                        <a:rPr lang="en-US" sz="1200" dirty="0" smtClean="0"/>
                        <a:t>Snoring</a:t>
                      </a:r>
                      <a:endParaRPr lang="en-US" sz="1200" dirty="0"/>
                    </a:p>
                  </a:txBody>
                  <a:tcPr/>
                </a:tc>
                <a:tc>
                  <a:txBody>
                    <a:bodyPr/>
                    <a:lstStyle/>
                    <a:p>
                      <a:r>
                        <a:rPr lang="en-US" sz="1200" dirty="0" smtClean="0"/>
                        <a:t>11.35%</a:t>
                      </a:r>
                      <a:endParaRPr lang="en-US" sz="1200" dirty="0"/>
                    </a:p>
                  </a:txBody>
                  <a:tcPr/>
                </a:tc>
                <a:tc>
                  <a:txBody>
                    <a:bodyPr/>
                    <a:lstStyle/>
                    <a:p>
                      <a:r>
                        <a:rPr lang="en-US" sz="1200" dirty="0" smtClean="0"/>
                        <a:t>10.2%</a:t>
                      </a:r>
                      <a:endParaRPr lang="en-US" sz="1200" dirty="0"/>
                    </a:p>
                  </a:txBody>
                  <a:tcPr/>
                </a:tc>
                <a:tc>
                  <a:txBody>
                    <a:bodyPr/>
                    <a:lstStyle/>
                    <a:p>
                      <a:r>
                        <a:rPr lang="en-US" sz="1200" dirty="0" smtClean="0"/>
                        <a:t>15.8%</a:t>
                      </a:r>
                      <a:endParaRPr lang="en-US" sz="1200" dirty="0"/>
                    </a:p>
                  </a:txBody>
                  <a:tcPr/>
                </a:tc>
              </a:tr>
              <a:tr h="280132">
                <a:tc>
                  <a:txBody>
                    <a:bodyPr/>
                    <a:lstStyle/>
                    <a:p>
                      <a:r>
                        <a:rPr lang="en-US" sz="1200" dirty="0" smtClean="0"/>
                        <a:t>Medications</a:t>
                      </a:r>
                      <a:endParaRPr lang="en-US" sz="1200" dirty="0"/>
                    </a:p>
                  </a:txBody>
                  <a:tcPr/>
                </a:tc>
                <a:tc>
                  <a:txBody>
                    <a:bodyPr/>
                    <a:lstStyle/>
                    <a:p>
                      <a:r>
                        <a:rPr lang="en-US" sz="1200" dirty="0" smtClean="0"/>
                        <a:t>45.2%</a:t>
                      </a:r>
                      <a:endParaRPr lang="en-US" sz="1200" dirty="0"/>
                    </a:p>
                  </a:txBody>
                  <a:tcPr/>
                </a:tc>
                <a:tc>
                  <a:txBody>
                    <a:bodyPr/>
                    <a:lstStyle/>
                    <a:p>
                      <a:r>
                        <a:rPr lang="en-US" sz="1200" dirty="0" smtClean="0"/>
                        <a:t>42.1%</a:t>
                      </a:r>
                      <a:endParaRPr lang="en-US" sz="1200" dirty="0"/>
                    </a:p>
                  </a:txBody>
                  <a:tcPr/>
                </a:tc>
                <a:tc>
                  <a:txBody>
                    <a:bodyPr/>
                    <a:lstStyle/>
                    <a:p>
                      <a:r>
                        <a:rPr lang="en-US" sz="1200" dirty="0" smtClean="0"/>
                        <a:t>40%</a:t>
                      </a:r>
                      <a:endParaRPr lang="en-US" sz="1200" dirty="0"/>
                    </a:p>
                  </a:txBody>
                  <a:tcPr/>
                </a:tc>
              </a:tr>
              <a:tr h="280132">
                <a:tc>
                  <a:txBody>
                    <a:bodyPr/>
                    <a:lstStyle/>
                    <a:p>
                      <a:r>
                        <a:rPr lang="en-US" sz="1200" dirty="0" smtClean="0"/>
                        <a:t>Smoking</a:t>
                      </a:r>
                      <a:endParaRPr lang="en-US" sz="1200" dirty="0"/>
                    </a:p>
                  </a:txBody>
                  <a:tcPr/>
                </a:tc>
                <a:tc>
                  <a:txBody>
                    <a:bodyPr/>
                    <a:lstStyle/>
                    <a:p>
                      <a:r>
                        <a:rPr lang="en-US" sz="1200" dirty="0" smtClean="0"/>
                        <a:t>16.5%</a:t>
                      </a:r>
                      <a:endParaRPr lang="en-US" sz="1200" dirty="0"/>
                    </a:p>
                  </a:txBody>
                  <a:tcPr/>
                </a:tc>
                <a:tc>
                  <a:txBody>
                    <a:bodyPr/>
                    <a:lstStyle/>
                    <a:p>
                      <a:r>
                        <a:rPr lang="en-US" sz="1200" dirty="0" smtClean="0"/>
                        <a:t>14.5%</a:t>
                      </a:r>
                      <a:endParaRPr lang="en-US" sz="1200" dirty="0"/>
                    </a:p>
                  </a:txBody>
                  <a:tcPr/>
                </a:tc>
                <a:tc>
                  <a:txBody>
                    <a:bodyPr/>
                    <a:lstStyle/>
                    <a:p>
                      <a:r>
                        <a:rPr lang="en-US" sz="1200" dirty="0" smtClean="0"/>
                        <a:t>10.14%</a:t>
                      </a:r>
                      <a:endParaRPr lang="en-US" sz="1200" dirty="0"/>
                    </a:p>
                  </a:txBody>
                  <a:tcPr/>
                </a:tc>
              </a:tr>
              <a:tr h="280132">
                <a:tc>
                  <a:txBody>
                    <a:bodyPr/>
                    <a:lstStyle/>
                    <a:p>
                      <a:r>
                        <a:rPr lang="en-US" sz="1200" dirty="0" smtClean="0"/>
                        <a:t>Pregnancy</a:t>
                      </a:r>
                      <a:endParaRPr lang="en-US" sz="1200" dirty="0"/>
                    </a:p>
                  </a:txBody>
                  <a:tcPr/>
                </a:tc>
                <a:tc>
                  <a:txBody>
                    <a:bodyPr/>
                    <a:lstStyle/>
                    <a:p>
                      <a:r>
                        <a:rPr lang="en-US" sz="1200" dirty="0" smtClean="0"/>
                        <a:t>.3%</a:t>
                      </a:r>
                      <a:endParaRPr lang="en-US" sz="1200" dirty="0"/>
                    </a:p>
                  </a:txBody>
                  <a:tcPr/>
                </a:tc>
                <a:tc>
                  <a:txBody>
                    <a:bodyPr/>
                    <a:lstStyle/>
                    <a:p>
                      <a:r>
                        <a:rPr lang="en-US" sz="1200" dirty="0" smtClean="0"/>
                        <a:t>15%</a:t>
                      </a:r>
                      <a:endParaRPr lang="en-US" sz="1200" dirty="0"/>
                    </a:p>
                  </a:txBody>
                  <a:tcPr/>
                </a:tc>
                <a:tc>
                  <a:txBody>
                    <a:bodyPr/>
                    <a:lstStyle/>
                    <a:p>
                      <a:r>
                        <a:rPr lang="en-US" sz="1200" dirty="0" smtClean="0"/>
                        <a:t>12%</a:t>
                      </a:r>
                      <a:endParaRPr lang="en-US" sz="1200" dirty="0"/>
                    </a:p>
                  </a:txBody>
                  <a:tcPr/>
                </a:tc>
              </a:tr>
              <a:tr h="280132">
                <a:tc>
                  <a:txBody>
                    <a:bodyPr/>
                    <a:lstStyle/>
                    <a:p>
                      <a:r>
                        <a:rPr lang="en-US" sz="1200" dirty="0" smtClean="0"/>
                        <a:t>Alcoholism</a:t>
                      </a:r>
                      <a:endParaRPr lang="en-US" sz="1200" dirty="0"/>
                    </a:p>
                  </a:txBody>
                  <a:tcPr/>
                </a:tc>
                <a:tc>
                  <a:txBody>
                    <a:bodyPr/>
                    <a:lstStyle/>
                    <a:p>
                      <a:r>
                        <a:rPr lang="en-US" sz="1200" dirty="0" smtClean="0"/>
                        <a:t>2.5%</a:t>
                      </a:r>
                      <a:endParaRPr lang="en-US" sz="1200" dirty="0"/>
                    </a:p>
                  </a:txBody>
                  <a:tcPr/>
                </a:tc>
                <a:tc>
                  <a:txBody>
                    <a:bodyPr/>
                    <a:lstStyle/>
                    <a:p>
                      <a:r>
                        <a:rPr lang="en-US" sz="1200" dirty="0" smtClean="0"/>
                        <a:t>36.47%</a:t>
                      </a:r>
                      <a:endParaRPr lang="en-US" sz="1200" dirty="0"/>
                    </a:p>
                  </a:txBody>
                  <a:tcPr/>
                </a:tc>
                <a:tc>
                  <a:txBody>
                    <a:bodyPr/>
                    <a:lstStyle/>
                    <a:p>
                      <a:r>
                        <a:rPr lang="en-US" sz="1200" dirty="0" smtClean="0"/>
                        <a:t>11.6%</a:t>
                      </a:r>
                      <a:endParaRPr lang="en-US" sz="1200" dirty="0"/>
                    </a:p>
                  </a:txBody>
                  <a:tcPr/>
                </a:tc>
              </a:tr>
            </a:tbl>
          </a:graphicData>
        </a:graphic>
      </p:graphicFrame>
      <p:sp>
        <p:nvSpPr>
          <p:cNvPr id="188" name="TextBox 187"/>
          <p:cNvSpPr txBox="1"/>
          <p:nvPr/>
        </p:nvSpPr>
        <p:spPr>
          <a:xfrm>
            <a:off x="533400" y="4739640"/>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89" name="TextBox 188"/>
          <p:cNvSpPr txBox="1"/>
          <p:nvPr/>
        </p:nvSpPr>
        <p:spPr>
          <a:xfrm>
            <a:off x="533400" y="13146605"/>
            <a:ext cx="4939252" cy="8402301"/>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90" name="TextBox 189"/>
          <p:cNvSpPr txBox="1"/>
          <p:nvPr/>
        </p:nvSpPr>
        <p:spPr>
          <a:xfrm>
            <a:off x="5881148" y="4739640"/>
            <a:ext cx="4939252" cy="1631216"/>
          </a:xfrm>
          <a:prstGeom prst="rect">
            <a:avLst/>
          </a:prstGeom>
          <a:noFill/>
        </p:spPr>
        <p:txBody>
          <a:bodyPr wrap="square" rtlCol="0">
            <a:spAutoFit/>
          </a:bodyPr>
          <a:lstStyle/>
          <a:p>
            <a:r>
              <a:rPr lang="en-US" sz="2000" dirty="0" smtClean="0">
                <a:cs typeface="Arial" pitchFamily="34" charset="0"/>
              </a:rPr>
              <a:t>would go here. List your information on these lines. Your text would go here. List your information on these lines. Your text would go here. List your information on these lines. </a:t>
            </a:r>
          </a:p>
          <a:p>
            <a:endParaRPr lang="en-US" sz="2000" dirty="0" smtClean="0">
              <a:cs typeface="Arial" pitchFamily="34" charset="0"/>
            </a:endParaRPr>
          </a:p>
        </p:txBody>
      </p:sp>
      <p:sp>
        <p:nvSpPr>
          <p:cNvPr id="191" name="TextBox 190"/>
          <p:cNvSpPr txBox="1"/>
          <p:nvPr/>
        </p:nvSpPr>
        <p:spPr>
          <a:xfrm>
            <a:off x="5881148" y="10680266"/>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a:p>
            <a:r>
              <a:rPr lang="en-US" sz="2000" dirty="0" smtClean="0">
                <a:cs typeface="Arial" pitchFamily="34" charset="0"/>
              </a:rPr>
              <a:t>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000" dirty="0" smtClean="0">
              <a:cs typeface="Arial" pitchFamily="34" charset="0"/>
            </a:endParaRPr>
          </a:p>
        </p:txBody>
      </p:sp>
      <p:sp>
        <p:nvSpPr>
          <p:cNvPr id="192" name="TextBox 191"/>
          <p:cNvSpPr txBox="1"/>
          <p:nvPr/>
        </p:nvSpPr>
        <p:spPr>
          <a:xfrm>
            <a:off x="11263564" y="4739640"/>
            <a:ext cx="4939252" cy="1015663"/>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a:t>
            </a:r>
          </a:p>
        </p:txBody>
      </p:sp>
      <p:sp>
        <p:nvSpPr>
          <p:cNvPr id="193" name="TextBox 192"/>
          <p:cNvSpPr txBox="1"/>
          <p:nvPr/>
        </p:nvSpPr>
        <p:spPr>
          <a:xfrm>
            <a:off x="16535400" y="7951386"/>
            <a:ext cx="4939252" cy="3785652"/>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94" name="TextBox 193"/>
          <p:cNvSpPr txBox="1"/>
          <p:nvPr/>
        </p:nvSpPr>
        <p:spPr>
          <a:xfrm>
            <a:off x="16535400" y="12123953"/>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195" name="TextBox 194"/>
          <p:cNvSpPr txBox="1"/>
          <p:nvPr/>
        </p:nvSpPr>
        <p:spPr>
          <a:xfrm>
            <a:off x="16535400" y="16694178"/>
            <a:ext cx="4939252" cy="3293209"/>
          </a:xfrm>
          <a:prstGeom prst="rect">
            <a:avLst/>
          </a:prstGeom>
          <a:noFill/>
        </p:spPr>
        <p:txBody>
          <a:bodyPr wrap="square" rtlCol="0">
            <a:spAutoFit/>
          </a:bodyPr>
          <a:lstStyle/>
          <a:p>
            <a:pPr marL="457200" indent="-457200">
              <a:buFont typeface="+mj-lt"/>
              <a:buAutoNum type="arabicPeriod"/>
            </a:pPr>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p:txBody>
      </p:sp>
      <p:graphicFrame>
        <p:nvGraphicFramePr>
          <p:cNvPr id="196" name="Chart 195"/>
          <p:cNvGraphicFramePr/>
          <p:nvPr>
            <p:extLst>
              <p:ext uri="{D42A27DB-BD31-4B8C-83A1-F6EECF244321}">
                <p14:modId xmlns:p14="http://schemas.microsoft.com/office/powerpoint/2010/main" val="3748668670"/>
              </p:ext>
            </p:extLst>
          </p:nvPr>
        </p:nvGraphicFramePr>
        <p:xfrm>
          <a:off x="11263676" y="5915871"/>
          <a:ext cx="4939028" cy="3302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7" name="Chart 196"/>
          <p:cNvGraphicFramePr/>
          <p:nvPr>
            <p:extLst>
              <p:ext uri="{D42A27DB-BD31-4B8C-83A1-F6EECF244321}">
                <p14:modId xmlns:p14="http://schemas.microsoft.com/office/powerpoint/2010/main" val="2194173144"/>
              </p:ext>
            </p:extLst>
          </p:nvPr>
        </p:nvGraphicFramePr>
        <p:xfrm>
          <a:off x="11263676" y="10412413"/>
          <a:ext cx="4939028" cy="3059937"/>
        </p:xfrm>
        <a:graphic>
          <a:graphicData uri="http://schemas.openxmlformats.org/drawingml/2006/chart">
            <c:chart xmlns:c="http://schemas.openxmlformats.org/drawingml/2006/chart" xmlns:r="http://schemas.openxmlformats.org/officeDocument/2006/relationships" r:id="rId3"/>
          </a:graphicData>
        </a:graphic>
      </p:graphicFrame>
      <p:sp>
        <p:nvSpPr>
          <p:cNvPr id="198" name="TextBox 197"/>
          <p:cNvSpPr txBox="1"/>
          <p:nvPr/>
        </p:nvSpPr>
        <p:spPr>
          <a:xfrm>
            <a:off x="11263564" y="9262625"/>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99" name="TextBox 198"/>
          <p:cNvSpPr txBox="1"/>
          <p:nvPr/>
        </p:nvSpPr>
        <p:spPr>
          <a:xfrm>
            <a:off x="11263564" y="14948321"/>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200" name="TextBox 199"/>
          <p:cNvSpPr txBox="1"/>
          <p:nvPr/>
        </p:nvSpPr>
        <p:spPr>
          <a:xfrm>
            <a:off x="16535400" y="4739640"/>
            <a:ext cx="4939252" cy="2246769"/>
          </a:xfrm>
          <a:prstGeom prst="rect">
            <a:avLst/>
          </a:prstGeom>
          <a:noFill/>
        </p:spPr>
        <p:txBody>
          <a:bodyPr wrap="square" rtlCol="0">
            <a:spAutoFit/>
          </a:bodyPr>
          <a:lstStyle/>
          <a:p>
            <a:r>
              <a:rPr lang="en-US" sz="2000" dirty="0" smtClean="0">
                <a:cs typeface="Arial" pitchFamily="34" charset="0"/>
              </a:rPr>
              <a:t>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201" name="TextBox 200"/>
          <p:cNvSpPr txBox="1"/>
          <p:nvPr/>
        </p:nvSpPr>
        <p:spPr>
          <a:xfrm>
            <a:off x="5868598" y="7043911"/>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202" name="TextBox 201"/>
          <p:cNvSpPr txBox="1"/>
          <p:nvPr/>
        </p:nvSpPr>
        <p:spPr>
          <a:xfrm>
            <a:off x="5868598" y="10314204"/>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203" name="TextBox 202"/>
          <p:cNvSpPr txBox="1"/>
          <p:nvPr/>
        </p:nvSpPr>
        <p:spPr>
          <a:xfrm>
            <a:off x="11367548" y="13464696"/>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204" name="TextBox 203"/>
          <p:cNvSpPr txBox="1"/>
          <p:nvPr/>
        </p:nvSpPr>
        <p:spPr>
          <a:xfrm>
            <a:off x="16560500" y="11724955"/>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205" name="TextBox 204"/>
          <p:cNvSpPr txBox="1"/>
          <p:nvPr/>
        </p:nvSpPr>
        <p:spPr>
          <a:xfrm>
            <a:off x="16560500" y="16367306"/>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209" name="TextBox 208"/>
          <p:cNvSpPr txBox="1"/>
          <p:nvPr/>
        </p:nvSpPr>
        <p:spPr>
          <a:xfrm>
            <a:off x="609600" y="12720869"/>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Introduction</a:t>
            </a:r>
          </a:p>
        </p:txBody>
      </p:sp>
      <p:sp>
        <p:nvSpPr>
          <p:cNvPr id="210" name="TextBox 209"/>
          <p:cNvSpPr txBox="1"/>
          <p:nvPr/>
        </p:nvSpPr>
        <p:spPr>
          <a:xfrm>
            <a:off x="5881148" y="4232686"/>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Introduction cont.</a:t>
            </a:r>
          </a:p>
        </p:txBody>
      </p:sp>
      <p:sp>
        <p:nvSpPr>
          <p:cNvPr id="211" name="TextBox 210"/>
          <p:cNvSpPr txBox="1"/>
          <p:nvPr/>
        </p:nvSpPr>
        <p:spPr>
          <a:xfrm>
            <a:off x="11277600" y="4232686"/>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Results</a:t>
            </a:r>
          </a:p>
        </p:txBody>
      </p:sp>
      <p:sp>
        <p:nvSpPr>
          <p:cNvPr id="212" name="TextBox 211"/>
          <p:cNvSpPr txBox="1"/>
          <p:nvPr/>
        </p:nvSpPr>
        <p:spPr>
          <a:xfrm>
            <a:off x="16549148" y="4232686"/>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Results cont.</a:t>
            </a:r>
          </a:p>
        </p:txBody>
      </p:sp>
      <p:sp>
        <p:nvSpPr>
          <p:cNvPr id="213" name="TextBox 212"/>
          <p:cNvSpPr txBox="1"/>
          <p:nvPr/>
        </p:nvSpPr>
        <p:spPr>
          <a:xfrm>
            <a:off x="16549148" y="7365964"/>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Conclusion</a:t>
            </a:r>
          </a:p>
        </p:txBody>
      </p:sp>
      <p:sp>
        <p:nvSpPr>
          <p:cNvPr id="214" name="TextBox 213"/>
          <p:cNvSpPr txBox="1"/>
          <p:nvPr/>
        </p:nvSpPr>
        <p:spPr>
          <a:xfrm>
            <a:off x="5881148" y="6401634"/>
            <a:ext cx="4494850" cy="584775"/>
          </a:xfrm>
          <a:prstGeom prst="rect">
            <a:avLst/>
          </a:prstGeom>
          <a:noFill/>
        </p:spPr>
        <p:txBody>
          <a:bodyPr wrap="square" rtlCol="0">
            <a:spAutoFit/>
          </a:bodyPr>
          <a:lstStyle/>
          <a:p>
            <a:r>
              <a:rPr lang="en-US" sz="3200" u="sng" dirty="0" smtClean="0">
                <a:solidFill>
                  <a:srgbClr val="00477F"/>
                </a:solidFill>
                <a:cs typeface="Arial" pitchFamily="34" charset="0"/>
              </a:rPr>
              <a:t>Materials &amp; Methods</a:t>
            </a:r>
          </a:p>
        </p:txBody>
      </p:sp>
      <p:grpSp>
        <p:nvGrpSpPr>
          <p:cNvPr id="215" name="Group 214"/>
          <p:cNvGrpSpPr/>
          <p:nvPr/>
        </p:nvGrpSpPr>
        <p:grpSpPr>
          <a:xfrm>
            <a:off x="22687066" y="18370870"/>
            <a:ext cx="5254728" cy="1594758"/>
            <a:chOff x="-6553200" y="14546193"/>
            <a:chExt cx="5575300" cy="1716088"/>
          </a:xfrm>
        </p:grpSpPr>
        <p:sp>
          <p:nvSpPr>
            <p:cNvPr id="216" name="Freeform 215"/>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216"/>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2" name="Group 261"/>
          <p:cNvGrpSpPr/>
          <p:nvPr/>
        </p:nvGrpSpPr>
        <p:grpSpPr>
          <a:xfrm>
            <a:off x="22663128" y="20290664"/>
            <a:ext cx="5251759" cy="1594758"/>
            <a:chOff x="-6877602" y="16648112"/>
            <a:chExt cx="6022492" cy="1855449"/>
          </a:xfrm>
        </p:grpSpPr>
        <p:sp>
          <p:nvSpPr>
            <p:cNvPr id="26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84"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2091949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7158</TotalTime>
  <Words>1404</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67</cp:revision>
  <dcterms:created xsi:type="dcterms:W3CDTF">2013-01-11T17:04:28Z</dcterms:created>
  <dcterms:modified xsi:type="dcterms:W3CDTF">2013-01-24T16:51:10Z</dcterms:modified>
</cp:coreProperties>
</file>