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EB841D"/>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2670" y="-58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50477184"/>
        <c:axId val="250478976"/>
        <c:axId val="0"/>
      </c:bar3DChart>
      <c:catAx>
        <c:axId val="250477184"/>
        <c:scaling>
          <c:orientation val="minMax"/>
        </c:scaling>
        <c:delete val="0"/>
        <c:axPos val="b"/>
        <c:majorTickMark val="out"/>
        <c:minorTickMark val="none"/>
        <c:tickLblPos val="nextTo"/>
        <c:crossAx val="250478976"/>
        <c:crosses val="autoZero"/>
        <c:auto val="1"/>
        <c:lblAlgn val="ctr"/>
        <c:lblOffset val="100"/>
        <c:noMultiLvlLbl val="0"/>
      </c:catAx>
      <c:valAx>
        <c:axId val="250478976"/>
        <c:scaling>
          <c:orientation val="minMax"/>
        </c:scaling>
        <c:delete val="0"/>
        <c:axPos val="l"/>
        <c:majorGridlines/>
        <c:numFmt formatCode="General" sourceLinked="1"/>
        <c:majorTickMark val="out"/>
        <c:minorTickMark val="none"/>
        <c:tickLblPos val="nextTo"/>
        <c:crossAx val="25047718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50494336"/>
        <c:axId val="250500608"/>
      </c:lineChart>
      <c:catAx>
        <c:axId val="250494336"/>
        <c:scaling>
          <c:orientation val="minMax"/>
        </c:scaling>
        <c:delete val="0"/>
        <c:axPos val="b"/>
        <c:majorTickMark val="out"/>
        <c:minorTickMark val="none"/>
        <c:tickLblPos val="nextTo"/>
        <c:crossAx val="250500608"/>
        <c:crosses val="autoZero"/>
        <c:auto val="1"/>
        <c:lblAlgn val="ctr"/>
        <c:lblOffset val="100"/>
        <c:noMultiLvlLbl val="0"/>
      </c:catAx>
      <c:valAx>
        <c:axId val="250500608"/>
        <c:scaling>
          <c:orientation val="minMax"/>
        </c:scaling>
        <c:delete val="0"/>
        <c:axPos val="l"/>
        <c:majorGridlines/>
        <c:numFmt formatCode="General" sourceLinked="1"/>
        <c:majorTickMark val="out"/>
        <c:minorTickMark val="none"/>
        <c:tickLblPos val="nextTo"/>
        <c:crossAx val="25049433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0" y="0"/>
            <a:ext cx="219456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04172" y="2362201"/>
            <a:ext cx="20337256" cy="192024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61950" y="2743200"/>
            <a:ext cx="21221700" cy="18440400"/>
          </a:xfrm>
          <a:prstGeom prst="rect">
            <a:avLst/>
          </a:prstGeom>
          <a:solidFill>
            <a:schemeClr val="bg1"/>
          </a:solidFill>
          <a:ln>
            <a:noFill/>
          </a:ln>
          <a:scene3d>
            <a:camera prst="orthographicFront"/>
            <a:lightRig rig="threePt" dir="t"/>
          </a:scene3d>
          <a:sp3d>
            <a:bevelT w="254000" h="1270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p:nvPr/>
        </p:nvGrpSpPr>
        <p:grpSpPr>
          <a:xfrm>
            <a:off x="16880940" y="304483"/>
            <a:ext cx="4700357" cy="1448117"/>
            <a:chOff x="33318450" y="10025063"/>
            <a:chExt cx="5575300" cy="1717675"/>
          </a:xfrm>
        </p:grpSpPr>
        <p:sp>
          <p:nvSpPr>
            <p:cNvPr id="88"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4" name="TextBox 133"/>
          <p:cNvSpPr txBox="1"/>
          <p:nvPr/>
        </p:nvSpPr>
        <p:spPr>
          <a:xfrm>
            <a:off x="197984" y="76200"/>
            <a:ext cx="20068100" cy="1323439"/>
          </a:xfrm>
          <a:prstGeom prst="rect">
            <a:avLst/>
          </a:prstGeom>
          <a:noFill/>
        </p:spPr>
        <p:txBody>
          <a:bodyPr wrap="square" rtlCol="0">
            <a:spAutoFit/>
          </a:bodyPr>
          <a:lstStyle/>
          <a:p>
            <a:r>
              <a:rPr lang="en-US" sz="4000" b="1" dirty="0" smtClean="0">
                <a:solidFill>
                  <a:schemeClr val="bg1"/>
                </a:solidFill>
                <a:cs typeface="Arial" pitchFamily="34" charset="0"/>
              </a:rPr>
              <a:t>This is a Scientific Poster Template created by Graphicsland &amp; MakeSigns.com </a:t>
            </a:r>
          </a:p>
          <a:p>
            <a:r>
              <a:rPr lang="en-US" sz="4000" b="1" dirty="0" smtClean="0">
                <a:solidFill>
                  <a:schemeClr val="bg1"/>
                </a:solidFill>
                <a:cs typeface="Arial" pitchFamily="34" charset="0"/>
              </a:rPr>
              <a:t>Your poster title would go on these lines</a:t>
            </a:r>
            <a:endParaRPr lang="en-US" sz="4000" b="1" dirty="0">
              <a:solidFill>
                <a:schemeClr val="bg1"/>
              </a:solidFill>
              <a:cs typeface="Arial" pitchFamily="34" charset="0"/>
            </a:endParaRPr>
          </a:p>
        </p:txBody>
      </p:sp>
      <p:sp>
        <p:nvSpPr>
          <p:cNvPr id="135" name="TextBox 134"/>
          <p:cNvSpPr txBox="1"/>
          <p:nvPr/>
        </p:nvSpPr>
        <p:spPr>
          <a:xfrm>
            <a:off x="270721" y="1356263"/>
            <a:ext cx="20760827" cy="707886"/>
          </a:xfrm>
          <a:prstGeom prst="rect">
            <a:avLst/>
          </a:prstGeom>
          <a:noFill/>
        </p:spPr>
        <p:txBody>
          <a:bodyPr wrap="square" rtlCol="0">
            <a:spAutoFit/>
          </a:bodyPr>
          <a:lstStyle/>
          <a:p>
            <a:r>
              <a:rPr lang="en-US" sz="2000" dirty="0" smtClean="0">
                <a:solidFill>
                  <a:schemeClr val="bg1">
                    <a:lumMod val="65000"/>
                  </a:schemeClr>
                </a:solidFill>
                <a:cs typeface="Arial" pitchFamily="34" charset="0"/>
              </a:rPr>
              <a:t>Author Name, RN</a:t>
            </a:r>
            <a:r>
              <a:rPr lang="en-US" sz="2000" baseline="30000" dirty="0" smtClean="0">
                <a:solidFill>
                  <a:schemeClr val="bg1">
                    <a:lumMod val="65000"/>
                  </a:schemeClr>
                </a:solidFill>
                <a:cs typeface="Arial" pitchFamily="34" charset="0"/>
              </a:rPr>
              <a:t>1</a:t>
            </a:r>
            <a:r>
              <a:rPr lang="en-US" sz="2000" dirty="0" smtClean="0">
                <a:solidFill>
                  <a:schemeClr val="bg1">
                    <a:lumMod val="65000"/>
                  </a:schemeClr>
                </a:solidFill>
                <a:cs typeface="Arial" pitchFamily="34" charset="0"/>
              </a:rPr>
              <a:t>; Author Name, Ph.D</a:t>
            </a:r>
            <a:r>
              <a:rPr lang="en-US" sz="2000" baseline="30000" dirty="0" smtClean="0">
                <a:solidFill>
                  <a:schemeClr val="bg1">
                    <a:lumMod val="65000"/>
                  </a:schemeClr>
                </a:solidFill>
                <a:cs typeface="Arial" pitchFamily="34" charset="0"/>
              </a:rPr>
              <a:t>2</a:t>
            </a:r>
            <a:r>
              <a:rPr lang="en-US" sz="2000" dirty="0" smtClean="0">
                <a:solidFill>
                  <a:schemeClr val="bg1">
                    <a:lumMod val="65000"/>
                  </a:schemeClr>
                </a:solidFill>
                <a:cs typeface="Arial" pitchFamily="34" charset="0"/>
              </a:rPr>
              <a:t>, Author Name, RN</a:t>
            </a:r>
            <a:r>
              <a:rPr lang="en-US" sz="2000" baseline="30000" dirty="0" smtClean="0">
                <a:solidFill>
                  <a:schemeClr val="bg1">
                    <a:lumMod val="65000"/>
                  </a:schemeClr>
                </a:solidFill>
                <a:cs typeface="Arial" pitchFamily="34" charset="0"/>
              </a:rPr>
              <a:t>2,3</a:t>
            </a:r>
            <a:r>
              <a:rPr lang="en-US" sz="2000" dirty="0" smtClean="0">
                <a:solidFill>
                  <a:schemeClr val="bg1">
                    <a:lumMod val="65000"/>
                  </a:schemeClr>
                </a:solidFill>
                <a:cs typeface="Arial" pitchFamily="34" charset="0"/>
              </a:rPr>
              <a:t>; Author Name, Ph.D</a:t>
            </a:r>
            <a:r>
              <a:rPr lang="en-US" sz="2000" baseline="30000" dirty="0" smtClean="0">
                <a:solidFill>
                  <a:schemeClr val="bg1">
                    <a:lumMod val="65000"/>
                  </a:schemeClr>
                </a:solidFill>
                <a:cs typeface="Arial" pitchFamily="34" charset="0"/>
              </a:rPr>
              <a:t>1,4</a:t>
            </a:r>
            <a:r>
              <a:rPr lang="en-US" sz="2000" dirty="0" smtClean="0">
                <a:solidFill>
                  <a:schemeClr val="bg1">
                    <a:lumMod val="65000"/>
                  </a:schemeClr>
                </a:solidFill>
                <a:cs typeface="Arial" pitchFamily="34" charset="0"/>
              </a:rPr>
              <a:t> </a:t>
            </a:r>
          </a:p>
          <a:p>
            <a:r>
              <a:rPr lang="en-US" sz="2000" baseline="30000" dirty="0" smtClean="0">
                <a:solidFill>
                  <a:schemeClr val="bg1">
                    <a:lumMod val="65000"/>
                  </a:schemeClr>
                </a:solidFill>
                <a:cs typeface="Arial" pitchFamily="34" charset="0"/>
              </a:rPr>
              <a:t>1</a:t>
            </a:r>
            <a:r>
              <a:rPr lang="en-US" sz="2000" dirty="0" smtClean="0">
                <a:solidFill>
                  <a:schemeClr val="bg1">
                    <a:lumMod val="65000"/>
                  </a:schemeClr>
                </a:solidFill>
                <a:cs typeface="Arial" pitchFamily="34" charset="0"/>
              </a:rPr>
              <a:t>Name of University, City, State; </a:t>
            </a:r>
            <a:r>
              <a:rPr lang="en-US" sz="2000" baseline="30000" dirty="0" smtClean="0">
                <a:solidFill>
                  <a:schemeClr val="bg1">
                    <a:lumMod val="65000"/>
                  </a:schemeClr>
                </a:solidFill>
                <a:cs typeface="Arial" pitchFamily="34" charset="0"/>
              </a:rPr>
              <a:t>2</a:t>
            </a:r>
            <a:r>
              <a:rPr lang="en-US" sz="2000" dirty="0" smtClean="0">
                <a:solidFill>
                  <a:schemeClr val="bg1">
                    <a:lumMod val="65000"/>
                  </a:schemeClr>
                </a:solidFill>
                <a:cs typeface="Arial" pitchFamily="34" charset="0"/>
              </a:rPr>
              <a:t>Name of Another  University, City, State; </a:t>
            </a:r>
            <a:r>
              <a:rPr lang="en-US" sz="2000" baseline="30000" dirty="0" smtClean="0">
                <a:solidFill>
                  <a:schemeClr val="bg1">
                    <a:lumMod val="65000"/>
                  </a:schemeClr>
                </a:solidFill>
                <a:cs typeface="Arial" pitchFamily="34" charset="0"/>
              </a:rPr>
              <a:t>3</a:t>
            </a:r>
            <a:r>
              <a:rPr lang="en-US" sz="2000" dirty="0" smtClean="0">
                <a:solidFill>
                  <a:schemeClr val="bg1">
                    <a:lumMod val="65000"/>
                  </a:schemeClr>
                </a:solidFill>
                <a:cs typeface="Arial" pitchFamily="34" charset="0"/>
              </a:rPr>
              <a:t>Name of University, City, State; </a:t>
            </a:r>
            <a:r>
              <a:rPr lang="en-US" sz="2000" baseline="30000" dirty="0" smtClean="0">
                <a:solidFill>
                  <a:schemeClr val="bg1">
                    <a:lumMod val="65000"/>
                  </a:schemeClr>
                </a:solidFill>
                <a:cs typeface="Arial" pitchFamily="34" charset="0"/>
              </a:rPr>
              <a:t>4</a:t>
            </a:r>
            <a:r>
              <a:rPr lang="en-US" sz="2000" dirty="0" smtClean="0">
                <a:solidFill>
                  <a:schemeClr val="bg1">
                    <a:lumMod val="65000"/>
                  </a:schemeClr>
                </a:solidFill>
                <a:cs typeface="Arial" pitchFamily="34" charset="0"/>
              </a:rPr>
              <a:t>Name of University, City, State; </a:t>
            </a:r>
            <a:endParaRPr lang="en-US" sz="2000" dirty="0">
              <a:solidFill>
                <a:schemeClr val="bg1">
                  <a:lumMod val="65000"/>
                </a:schemeClr>
              </a:solidFill>
              <a:cs typeface="Arial" pitchFamily="34" charset="0"/>
            </a:endParaRPr>
          </a:p>
        </p:txBody>
      </p:sp>
      <p:sp>
        <p:nvSpPr>
          <p:cNvPr id="86" name="Rectangle 85"/>
          <p:cNvSpPr/>
          <p:nvPr/>
        </p:nvSpPr>
        <p:spPr>
          <a:xfrm>
            <a:off x="643450" y="3390900"/>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Abstract</a:t>
            </a:r>
            <a:endParaRPr lang="en-US" sz="2800" dirty="0"/>
          </a:p>
        </p:txBody>
      </p:sp>
      <p:sp>
        <p:nvSpPr>
          <p:cNvPr id="156" name="Rectangle 155"/>
          <p:cNvSpPr/>
          <p:nvPr/>
        </p:nvSpPr>
        <p:spPr>
          <a:xfrm>
            <a:off x="5968988" y="3390900"/>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Introduction cont.</a:t>
            </a:r>
            <a:endParaRPr lang="en-US" sz="2800" dirty="0"/>
          </a:p>
        </p:txBody>
      </p:sp>
      <p:sp>
        <p:nvSpPr>
          <p:cNvPr id="157" name="Rectangle 156"/>
          <p:cNvSpPr/>
          <p:nvPr/>
        </p:nvSpPr>
        <p:spPr>
          <a:xfrm>
            <a:off x="11294526" y="3390900"/>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Results</a:t>
            </a:r>
            <a:endParaRPr lang="en-US" sz="2800" dirty="0"/>
          </a:p>
        </p:txBody>
      </p:sp>
      <p:sp>
        <p:nvSpPr>
          <p:cNvPr id="158" name="Rectangle 157"/>
          <p:cNvSpPr/>
          <p:nvPr/>
        </p:nvSpPr>
        <p:spPr>
          <a:xfrm>
            <a:off x="16620064" y="3390900"/>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Results cont.</a:t>
            </a:r>
            <a:endParaRPr lang="en-US" sz="2800" dirty="0"/>
          </a:p>
        </p:txBody>
      </p:sp>
      <p:graphicFrame>
        <p:nvGraphicFramePr>
          <p:cNvPr id="161" name="Table 160"/>
          <p:cNvGraphicFramePr>
            <a:graphicFrameLocks noGrp="1"/>
          </p:cNvGraphicFramePr>
          <p:nvPr>
            <p:extLst>
              <p:ext uri="{D42A27DB-BD31-4B8C-83A1-F6EECF244321}">
                <p14:modId xmlns:p14="http://schemas.microsoft.com/office/powerpoint/2010/main" val="287126334"/>
              </p:ext>
            </p:extLst>
          </p:nvPr>
        </p:nvGraphicFramePr>
        <p:xfrm>
          <a:off x="5909047" y="7964099"/>
          <a:ext cx="4911353" cy="2521188"/>
        </p:xfrm>
        <a:graphic>
          <a:graphicData uri="http://schemas.openxmlformats.org/drawingml/2006/table">
            <a:tbl>
              <a:tblPr firstRow="1" bandRow="1">
                <a:tableStyleId>{68D230F3-CF80-4859-8CE7-A43EE81993B5}</a:tableStyleId>
              </a:tblPr>
              <a:tblGrid>
                <a:gridCol w="1396365"/>
                <a:gridCol w="805572"/>
                <a:gridCol w="1254360"/>
                <a:gridCol w="1455056"/>
              </a:tblGrid>
              <a:tr h="280132">
                <a:tc>
                  <a:txBody>
                    <a:bodyPr/>
                    <a:lstStyle/>
                    <a:p>
                      <a:endParaRPr lang="en-US" sz="1200" dirty="0"/>
                    </a:p>
                  </a:txBody>
                  <a:tcPr/>
                </a:tc>
                <a:tc>
                  <a:txBody>
                    <a:bodyPr/>
                    <a:lstStyle/>
                    <a:p>
                      <a:r>
                        <a:rPr lang="en-US" sz="1200" dirty="0" smtClean="0"/>
                        <a:t>Pre-test</a:t>
                      </a:r>
                      <a:endParaRPr lang="en-US" sz="1200" dirty="0"/>
                    </a:p>
                  </a:txBody>
                  <a:tcPr/>
                </a:tc>
                <a:tc>
                  <a:txBody>
                    <a:bodyPr/>
                    <a:lstStyle/>
                    <a:p>
                      <a:r>
                        <a:rPr lang="en-US" sz="1200" dirty="0" smtClean="0"/>
                        <a:t>6 </a:t>
                      </a:r>
                      <a:r>
                        <a:rPr lang="en-US" sz="1200" dirty="0" err="1" smtClean="0"/>
                        <a:t>mo</a:t>
                      </a:r>
                      <a:r>
                        <a:rPr lang="en-US" sz="1200" dirty="0" smtClean="0"/>
                        <a:t> Post-Test</a:t>
                      </a:r>
                      <a:endParaRPr lang="en-US" sz="1200" dirty="0"/>
                    </a:p>
                  </a:txBody>
                  <a:tcPr/>
                </a:tc>
                <a:tc>
                  <a:txBody>
                    <a:bodyPr/>
                    <a:lstStyle/>
                    <a:p>
                      <a:r>
                        <a:rPr lang="en-US" sz="1200" dirty="0" smtClean="0"/>
                        <a:t>12-mo Post-Test</a:t>
                      </a:r>
                      <a:endParaRPr lang="en-US" sz="1200" dirty="0"/>
                    </a:p>
                  </a:txBody>
                  <a:tcPr/>
                </a:tc>
              </a:tr>
              <a:tr h="280132">
                <a:tc>
                  <a:txBody>
                    <a:bodyPr/>
                    <a:lstStyle/>
                    <a:p>
                      <a:r>
                        <a:rPr lang="en-US" sz="1200" dirty="0" smtClean="0"/>
                        <a:t>Male</a:t>
                      </a:r>
                      <a:r>
                        <a:rPr lang="en-US" sz="1200" baseline="0" dirty="0" smtClean="0"/>
                        <a:t> Patients</a:t>
                      </a:r>
                      <a:endParaRPr lang="en-US" sz="1200" dirty="0" smtClean="0"/>
                    </a:p>
                  </a:txBody>
                  <a:tcPr/>
                </a:tc>
                <a:tc>
                  <a:txBody>
                    <a:bodyPr/>
                    <a:lstStyle/>
                    <a:p>
                      <a:r>
                        <a:rPr lang="en-US" sz="1200" dirty="0" smtClean="0"/>
                        <a:t>61%</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Female Patients</a:t>
                      </a:r>
                      <a:endParaRPr lang="en-US" sz="1200" dirty="0"/>
                    </a:p>
                  </a:txBody>
                  <a:tcPr/>
                </a:tc>
                <a:tc>
                  <a:txBody>
                    <a:bodyPr/>
                    <a:lstStyle/>
                    <a:p>
                      <a:r>
                        <a:rPr lang="en-US" sz="1200" dirty="0" smtClean="0"/>
                        <a:t>39%</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Hypertension</a:t>
                      </a:r>
                      <a:endParaRPr lang="en-US" sz="1200" dirty="0"/>
                    </a:p>
                  </a:txBody>
                  <a:tcPr/>
                </a:tc>
                <a:tc>
                  <a:txBody>
                    <a:bodyPr/>
                    <a:lstStyle/>
                    <a:p>
                      <a:r>
                        <a:rPr lang="en-US" sz="1200" dirty="0" smtClean="0"/>
                        <a:t>2.6%</a:t>
                      </a:r>
                      <a:endParaRPr lang="en-US" sz="1200" dirty="0"/>
                    </a:p>
                  </a:txBody>
                  <a:tcPr/>
                </a:tc>
                <a:tc>
                  <a:txBody>
                    <a:bodyPr/>
                    <a:lstStyle/>
                    <a:p>
                      <a:r>
                        <a:rPr lang="en-US" sz="1200" dirty="0" smtClean="0"/>
                        <a:t>42.1%</a:t>
                      </a:r>
                      <a:endParaRPr lang="en-US" sz="1200" dirty="0"/>
                    </a:p>
                  </a:txBody>
                  <a:tcPr/>
                </a:tc>
                <a:tc>
                  <a:txBody>
                    <a:bodyPr/>
                    <a:lstStyle/>
                    <a:p>
                      <a:r>
                        <a:rPr lang="en-US" sz="1200" dirty="0" smtClean="0"/>
                        <a:t>12.4%</a:t>
                      </a:r>
                      <a:endParaRPr lang="en-US" sz="1200" dirty="0"/>
                    </a:p>
                  </a:txBody>
                  <a:tcPr/>
                </a:tc>
              </a:tr>
              <a:tr h="280132">
                <a:tc>
                  <a:txBody>
                    <a:bodyPr/>
                    <a:lstStyle/>
                    <a:p>
                      <a:r>
                        <a:rPr lang="en-US" sz="1200" dirty="0" smtClean="0"/>
                        <a:t>Snoring</a:t>
                      </a:r>
                      <a:endParaRPr lang="en-US" sz="1200" dirty="0"/>
                    </a:p>
                  </a:txBody>
                  <a:tcPr/>
                </a:tc>
                <a:tc>
                  <a:txBody>
                    <a:bodyPr/>
                    <a:lstStyle/>
                    <a:p>
                      <a:r>
                        <a:rPr lang="en-US" sz="1200" dirty="0" smtClean="0"/>
                        <a:t>11.35%</a:t>
                      </a:r>
                      <a:endParaRPr lang="en-US" sz="1200" dirty="0"/>
                    </a:p>
                  </a:txBody>
                  <a:tcPr/>
                </a:tc>
                <a:tc>
                  <a:txBody>
                    <a:bodyPr/>
                    <a:lstStyle/>
                    <a:p>
                      <a:r>
                        <a:rPr lang="en-US" sz="1200" dirty="0" smtClean="0"/>
                        <a:t>10.2%</a:t>
                      </a:r>
                      <a:endParaRPr lang="en-US" sz="1200" dirty="0"/>
                    </a:p>
                  </a:txBody>
                  <a:tcPr/>
                </a:tc>
                <a:tc>
                  <a:txBody>
                    <a:bodyPr/>
                    <a:lstStyle/>
                    <a:p>
                      <a:r>
                        <a:rPr lang="en-US" sz="1200" dirty="0" smtClean="0"/>
                        <a:t>15.8%</a:t>
                      </a:r>
                      <a:endParaRPr lang="en-US" sz="1200" dirty="0"/>
                    </a:p>
                  </a:txBody>
                  <a:tcPr/>
                </a:tc>
              </a:tr>
              <a:tr h="280132">
                <a:tc>
                  <a:txBody>
                    <a:bodyPr/>
                    <a:lstStyle/>
                    <a:p>
                      <a:r>
                        <a:rPr lang="en-US" sz="1200" dirty="0" smtClean="0"/>
                        <a:t>Medications</a:t>
                      </a:r>
                      <a:endParaRPr lang="en-US" sz="1200" dirty="0"/>
                    </a:p>
                  </a:txBody>
                  <a:tcPr/>
                </a:tc>
                <a:tc>
                  <a:txBody>
                    <a:bodyPr/>
                    <a:lstStyle/>
                    <a:p>
                      <a:r>
                        <a:rPr lang="en-US" sz="1200" dirty="0" smtClean="0"/>
                        <a:t>45.2%</a:t>
                      </a:r>
                      <a:endParaRPr lang="en-US" sz="1200" dirty="0"/>
                    </a:p>
                  </a:txBody>
                  <a:tcPr/>
                </a:tc>
                <a:tc>
                  <a:txBody>
                    <a:bodyPr/>
                    <a:lstStyle/>
                    <a:p>
                      <a:r>
                        <a:rPr lang="en-US" sz="1200" dirty="0" smtClean="0"/>
                        <a:t>42.1%</a:t>
                      </a:r>
                      <a:endParaRPr lang="en-US" sz="1200" dirty="0"/>
                    </a:p>
                  </a:txBody>
                  <a:tcPr/>
                </a:tc>
                <a:tc>
                  <a:txBody>
                    <a:bodyPr/>
                    <a:lstStyle/>
                    <a:p>
                      <a:r>
                        <a:rPr lang="en-US" sz="1200" dirty="0" smtClean="0"/>
                        <a:t>40%</a:t>
                      </a:r>
                      <a:endParaRPr lang="en-US" sz="1200" dirty="0"/>
                    </a:p>
                  </a:txBody>
                  <a:tcPr/>
                </a:tc>
              </a:tr>
              <a:tr h="280132">
                <a:tc>
                  <a:txBody>
                    <a:bodyPr/>
                    <a:lstStyle/>
                    <a:p>
                      <a:r>
                        <a:rPr lang="en-US" sz="1200" dirty="0" smtClean="0"/>
                        <a:t>Smoking</a:t>
                      </a:r>
                      <a:endParaRPr lang="en-US" sz="1200" dirty="0"/>
                    </a:p>
                  </a:txBody>
                  <a:tcPr/>
                </a:tc>
                <a:tc>
                  <a:txBody>
                    <a:bodyPr/>
                    <a:lstStyle/>
                    <a:p>
                      <a:r>
                        <a:rPr lang="en-US" sz="1200" dirty="0" smtClean="0"/>
                        <a:t>16.5%</a:t>
                      </a:r>
                      <a:endParaRPr lang="en-US" sz="1200" dirty="0"/>
                    </a:p>
                  </a:txBody>
                  <a:tcPr/>
                </a:tc>
                <a:tc>
                  <a:txBody>
                    <a:bodyPr/>
                    <a:lstStyle/>
                    <a:p>
                      <a:r>
                        <a:rPr lang="en-US" sz="1200" dirty="0" smtClean="0"/>
                        <a:t>14.5%</a:t>
                      </a:r>
                      <a:endParaRPr lang="en-US" sz="1200" dirty="0"/>
                    </a:p>
                  </a:txBody>
                  <a:tcPr/>
                </a:tc>
                <a:tc>
                  <a:txBody>
                    <a:bodyPr/>
                    <a:lstStyle/>
                    <a:p>
                      <a:r>
                        <a:rPr lang="en-US" sz="1200" dirty="0" smtClean="0"/>
                        <a:t>10.14%</a:t>
                      </a:r>
                      <a:endParaRPr lang="en-US" sz="1200" dirty="0"/>
                    </a:p>
                  </a:txBody>
                  <a:tcPr/>
                </a:tc>
              </a:tr>
              <a:tr h="280132">
                <a:tc>
                  <a:txBody>
                    <a:bodyPr/>
                    <a:lstStyle/>
                    <a:p>
                      <a:r>
                        <a:rPr lang="en-US" sz="1200" dirty="0" smtClean="0"/>
                        <a:t>Pregnancy</a:t>
                      </a:r>
                      <a:endParaRPr lang="en-US" sz="1200" dirty="0"/>
                    </a:p>
                  </a:txBody>
                  <a:tcPr/>
                </a:tc>
                <a:tc>
                  <a:txBody>
                    <a:bodyPr/>
                    <a:lstStyle/>
                    <a:p>
                      <a:r>
                        <a:rPr lang="en-US" sz="1200" dirty="0" smtClean="0"/>
                        <a:t>.3%</a:t>
                      </a:r>
                      <a:endParaRPr lang="en-US" sz="1200" dirty="0"/>
                    </a:p>
                  </a:txBody>
                  <a:tcPr/>
                </a:tc>
                <a:tc>
                  <a:txBody>
                    <a:bodyPr/>
                    <a:lstStyle/>
                    <a:p>
                      <a:r>
                        <a:rPr lang="en-US" sz="1200" dirty="0" smtClean="0"/>
                        <a:t>15%</a:t>
                      </a:r>
                      <a:endParaRPr lang="en-US" sz="1200" dirty="0"/>
                    </a:p>
                  </a:txBody>
                  <a:tcPr/>
                </a:tc>
                <a:tc>
                  <a:txBody>
                    <a:bodyPr/>
                    <a:lstStyle/>
                    <a:p>
                      <a:r>
                        <a:rPr lang="en-US" sz="1200" dirty="0" smtClean="0"/>
                        <a:t>12%</a:t>
                      </a:r>
                      <a:endParaRPr lang="en-US" sz="1200" dirty="0"/>
                    </a:p>
                  </a:txBody>
                  <a:tcPr/>
                </a:tc>
              </a:tr>
              <a:tr h="280132">
                <a:tc>
                  <a:txBody>
                    <a:bodyPr/>
                    <a:lstStyle/>
                    <a:p>
                      <a:r>
                        <a:rPr lang="en-US" sz="1200" dirty="0" smtClean="0"/>
                        <a:t>Alcoholism</a:t>
                      </a:r>
                      <a:endParaRPr lang="en-US" sz="1200" dirty="0"/>
                    </a:p>
                  </a:txBody>
                  <a:tcPr/>
                </a:tc>
                <a:tc>
                  <a:txBody>
                    <a:bodyPr/>
                    <a:lstStyle/>
                    <a:p>
                      <a:r>
                        <a:rPr lang="en-US" sz="1200" dirty="0" smtClean="0"/>
                        <a:t>2.5%</a:t>
                      </a:r>
                      <a:endParaRPr lang="en-US" sz="1200" dirty="0"/>
                    </a:p>
                  </a:txBody>
                  <a:tcPr/>
                </a:tc>
                <a:tc>
                  <a:txBody>
                    <a:bodyPr/>
                    <a:lstStyle/>
                    <a:p>
                      <a:r>
                        <a:rPr lang="en-US" sz="1200" dirty="0" smtClean="0"/>
                        <a:t>36.47%</a:t>
                      </a:r>
                      <a:endParaRPr lang="en-US" sz="1200" dirty="0"/>
                    </a:p>
                  </a:txBody>
                  <a:tcPr/>
                </a:tc>
                <a:tc>
                  <a:txBody>
                    <a:bodyPr/>
                    <a:lstStyle/>
                    <a:p>
                      <a:r>
                        <a:rPr lang="en-US" sz="1200" dirty="0" smtClean="0"/>
                        <a:t>11.6%</a:t>
                      </a:r>
                      <a:endParaRPr lang="en-US" sz="1200" dirty="0"/>
                    </a:p>
                  </a:txBody>
                  <a:tcPr/>
                </a:tc>
              </a:tr>
            </a:tbl>
          </a:graphicData>
        </a:graphic>
      </p:graphicFrame>
      <p:sp>
        <p:nvSpPr>
          <p:cNvPr id="162" name="TextBox 161"/>
          <p:cNvSpPr txBox="1"/>
          <p:nvPr/>
        </p:nvSpPr>
        <p:spPr>
          <a:xfrm>
            <a:off x="533400" y="3710940"/>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3" name="TextBox 162"/>
          <p:cNvSpPr txBox="1"/>
          <p:nvPr/>
        </p:nvSpPr>
        <p:spPr>
          <a:xfrm>
            <a:off x="533400" y="12117905"/>
            <a:ext cx="4939252" cy="8402301"/>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64" name="TextBox 163"/>
          <p:cNvSpPr txBox="1"/>
          <p:nvPr/>
        </p:nvSpPr>
        <p:spPr>
          <a:xfrm>
            <a:off x="5881148" y="3710940"/>
            <a:ext cx="4939252" cy="1631216"/>
          </a:xfrm>
          <a:prstGeom prst="rect">
            <a:avLst/>
          </a:prstGeom>
          <a:noFill/>
        </p:spPr>
        <p:txBody>
          <a:bodyPr wrap="square" rtlCol="0">
            <a:spAutoFit/>
          </a:bodyPr>
          <a:lstStyle/>
          <a:p>
            <a:r>
              <a:rPr lang="en-US" sz="2000" dirty="0" smtClean="0">
                <a:cs typeface="Arial" pitchFamily="34" charset="0"/>
              </a:rPr>
              <a:t>would go here. List your information on these lines. Your text would go here. List your information on these lines. Your text would go here. List your information on these lines. </a:t>
            </a:r>
          </a:p>
          <a:p>
            <a:endParaRPr lang="en-US" sz="2000" dirty="0" smtClean="0">
              <a:cs typeface="Arial" pitchFamily="34" charset="0"/>
            </a:endParaRPr>
          </a:p>
        </p:txBody>
      </p:sp>
      <p:sp>
        <p:nvSpPr>
          <p:cNvPr id="165" name="TextBox 164"/>
          <p:cNvSpPr txBox="1"/>
          <p:nvPr/>
        </p:nvSpPr>
        <p:spPr>
          <a:xfrm>
            <a:off x="5881148" y="10907636"/>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a:p>
            <a:r>
              <a:rPr lang="en-US" sz="2000" dirty="0" smtClean="0">
                <a:cs typeface="Arial" pitchFamily="34" charset="0"/>
              </a:rPr>
              <a:t>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000" dirty="0" smtClean="0">
              <a:cs typeface="Arial" pitchFamily="34" charset="0"/>
            </a:endParaRPr>
          </a:p>
        </p:txBody>
      </p:sp>
      <p:sp>
        <p:nvSpPr>
          <p:cNvPr id="166" name="TextBox 165"/>
          <p:cNvSpPr txBox="1"/>
          <p:nvPr/>
        </p:nvSpPr>
        <p:spPr>
          <a:xfrm>
            <a:off x="11263564" y="3710940"/>
            <a:ext cx="4939252" cy="1015663"/>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a:t>
            </a:r>
          </a:p>
        </p:txBody>
      </p:sp>
      <p:sp>
        <p:nvSpPr>
          <p:cNvPr id="167" name="TextBox 166"/>
          <p:cNvSpPr txBox="1"/>
          <p:nvPr/>
        </p:nvSpPr>
        <p:spPr>
          <a:xfrm>
            <a:off x="16535400" y="6922686"/>
            <a:ext cx="4939252" cy="3785652"/>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8" name="TextBox 167"/>
          <p:cNvSpPr txBox="1"/>
          <p:nvPr/>
        </p:nvSpPr>
        <p:spPr>
          <a:xfrm>
            <a:off x="16535400" y="11095253"/>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169" name="TextBox 168"/>
          <p:cNvSpPr txBox="1"/>
          <p:nvPr/>
        </p:nvSpPr>
        <p:spPr>
          <a:xfrm>
            <a:off x="16535400" y="15665478"/>
            <a:ext cx="4939252" cy="4770537"/>
          </a:xfrm>
          <a:prstGeom prst="rect">
            <a:avLst/>
          </a:prstGeom>
          <a:noFill/>
        </p:spPr>
        <p:txBody>
          <a:bodyPr wrap="square" rtlCol="0">
            <a:spAutoFit/>
          </a:bodyPr>
          <a:lstStyle/>
          <a:p>
            <a:pPr marL="457200" indent="-457200">
              <a:buFont typeface="+mj-lt"/>
              <a:buAutoNum type="arabicPeriod"/>
            </a:pPr>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600" dirty="0" smtClean="0">
              <a:cs typeface="Arial" pitchFamily="34" charset="0"/>
            </a:endParaRPr>
          </a:p>
          <a:p>
            <a:pPr marL="457200" indent="-457200">
              <a:buFont typeface="+mj-lt"/>
              <a:buAutoNum type="arabicPeriod"/>
            </a:pPr>
            <a:endParaRPr lang="en-US" sz="1600" dirty="0" smtClean="0">
              <a:cs typeface="Arial" pitchFamily="34" charset="0"/>
            </a:endParaRPr>
          </a:p>
        </p:txBody>
      </p:sp>
      <p:graphicFrame>
        <p:nvGraphicFramePr>
          <p:cNvPr id="170" name="Chart 169"/>
          <p:cNvGraphicFramePr/>
          <p:nvPr>
            <p:extLst>
              <p:ext uri="{D42A27DB-BD31-4B8C-83A1-F6EECF244321}">
                <p14:modId xmlns:p14="http://schemas.microsoft.com/office/powerpoint/2010/main" val="2869399673"/>
              </p:ext>
            </p:extLst>
          </p:nvPr>
        </p:nvGraphicFramePr>
        <p:xfrm>
          <a:off x="11263676" y="5614671"/>
          <a:ext cx="4939028" cy="3302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1" name="Chart 170"/>
          <p:cNvGraphicFramePr/>
          <p:nvPr>
            <p:extLst>
              <p:ext uri="{D42A27DB-BD31-4B8C-83A1-F6EECF244321}">
                <p14:modId xmlns:p14="http://schemas.microsoft.com/office/powerpoint/2010/main" val="4092560547"/>
              </p:ext>
            </p:extLst>
          </p:nvPr>
        </p:nvGraphicFramePr>
        <p:xfrm>
          <a:off x="11263676" y="10111213"/>
          <a:ext cx="4939028" cy="3059937"/>
        </p:xfrm>
        <a:graphic>
          <a:graphicData uri="http://schemas.openxmlformats.org/drawingml/2006/chart">
            <c:chart xmlns:c="http://schemas.openxmlformats.org/drawingml/2006/chart" xmlns:r="http://schemas.openxmlformats.org/officeDocument/2006/relationships" r:id="rId3"/>
          </a:graphicData>
        </a:graphic>
      </p:graphicFrame>
      <p:sp>
        <p:nvSpPr>
          <p:cNvPr id="172" name="TextBox 171"/>
          <p:cNvSpPr txBox="1"/>
          <p:nvPr/>
        </p:nvSpPr>
        <p:spPr>
          <a:xfrm>
            <a:off x="11263564" y="8961425"/>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73" name="TextBox 172"/>
          <p:cNvSpPr txBox="1"/>
          <p:nvPr/>
        </p:nvSpPr>
        <p:spPr>
          <a:xfrm>
            <a:off x="11263564" y="14647121"/>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174" name="TextBox 173"/>
          <p:cNvSpPr txBox="1"/>
          <p:nvPr/>
        </p:nvSpPr>
        <p:spPr>
          <a:xfrm>
            <a:off x="16535400" y="3710940"/>
            <a:ext cx="4939252" cy="2246769"/>
          </a:xfrm>
          <a:prstGeom prst="rect">
            <a:avLst/>
          </a:prstGeom>
          <a:noFill/>
        </p:spPr>
        <p:txBody>
          <a:bodyPr wrap="square" rtlCol="0">
            <a:spAutoFit/>
          </a:bodyPr>
          <a:lstStyle/>
          <a:p>
            <a:r>
              <a:rPr lang="en-US" sz="2000" dirty="0" smtClean="0">
                <a:cs typeface="Arial" pitchFamily="34" charset="0"/>
              </a:rPr>
              <a:t>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75" name="TextBox 174"/>
          <p:cNvSpPr txBox="1"/>
          <p:nvPr/>
        </p:nvSpPr>
        <p:spPr>
          <a:xfrm>
            <a:off x="5868598" y="7271281"/>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176" name="TextBox 175"/>
          <p:cNvSpPr txBox="1"/>
          <p:nvPr/>
        </p:nvSpPr>
        <p:spPr>
          <a:xfrm>
            <a:off x="5868598" y="10541574"/>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177" name="TextBox 176"/>
          <p:cNvSpPr txBox="1"/>
          <p:nvPr/>
        </p:nvSpPr>
        <p:spPr>
          <a:xfrm>
            <a:off x="11367548" y="13163496"/>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78" name="TextBox 177"/>
          <p:cNvSpPr txBox="1"/>
          <p:nvPr/>
        </p:nvSpPr>
        <p:spPr>
          <a:xfrm>
            <a:off x="16560500" y="10696255"/>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79" name="TextBox 178"/>
          <p:cNvSpPr txBox="1"/>
          <p:nvPr/>
        </p:nvSpPr>
        <p:spPr>
          <a:xfrm>
            <a:off x="16560500" y="15338606"/>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80" name="Rectangle 179"/>
          <p:cNvSpPr/>
          <p:nvPr/>
        </p:nvSpPr>
        <p:spPr>
          <a:xfrm>
            <a:off x="643450" y="11803381"/>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Introduction</a:t>
            </a:r>
            <a:endParaRPr lang="en-US" sz="2800" dirty="0"/>
          </a:p>
        </p:txBody>
      </p:sp>
      <p:sp>
        <p:nvSpPr>
          <p:cNvPr id="181" name="Rectangle 180"/>
          <p:cNvSpPr/>
          <p:nvPr/>
        </p:nvSpPr>
        <p:spPr>
          <a:xfrm>
            <a:off x="5968988" y="6762666"/>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Materials &amp; Methods</a:t>
            </a:r>
            <a:endParaRPr lang="en-US" sz="2800" dirty="0"/>
          </a:p>
        </p:txBody>
      </p:sp>
      <p:sp>
        <p:nvSpPr>
          <p:cNvPr id="182" name="Rectangle 181"/>
          <p:cNvSpPr/>
          <p:nvPr/>
        </p:nvSpPr>
        <p:spPr>
          <a:xfrm>
            <a:off x="16620064" y="6602646"/>
            <a:ext cx="4682088" cy="32004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Conclusion</a:t>
            </a:r>
            <a:endParaRPr lang="en-US" sz="2800" dirty="0"/>
          </a:p>
        </p:txBody>
      </p:sp>
      <p:grpSp>
        <p:nvGrpSpPr>
          <p:cNvPr id="183" name="Group 182"/>
          <p:cNvGrpSpPr/>
          <p:nvPr/>
        </p:nvGrpSpPr>
        <p:grpSpPr>
          <a:xfrm>
            <a:off x="22687066" y="18370870"/>
            <a:ext cx="5254728" cy="1594758"/>
            <a:chOff x="-6553200" y="14546193"/>
            <a:chExt cx="5575300" cy="1716088"/>
          </a:xfrm>
        </p:grpSpPr>
        <p:sp>
          <p:nvSpPr>
            <p:cNvPr id="184" name="Freeform 183"/>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84"/>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0" name="Group 229"/>
          <p:cNvGrpSpPr/>
          <p:nvPr/>
        </p:nvGrpSpPr>
        <p:grpSpPr>
          <a:xfrm>
            <a:off x="22663128" y="20290664"/>
            <a:ext cx="5251759" cy="1594758"/>
            <a:chOff x="-6877602" y="16648112"/>
            <a:chExt cx="6022492" cy="1855449"/>
          </a:xfrm>
        </p:grpSpPr>
        <p:sp>
          <p:nvSpPr>
            <p:cNvPr id="231"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7"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119166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7171</TotalTime>
  <Words>1437</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68</cp:revision>
  <dcterms:created xsi:type="dcterms:W3CDTF">2013-01-11T17:04:28Z</dcterms:created>
  <dcterms:modified xsi:type="dcterms:W3CDTF">2013-01-24T16:51:16Z</dcterms:modified>
</cp:coreProperties>
</file>