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6"/>
  </p:notesMasterIdLst>
  <p:handoutMasterIdLst>
    <p:handoutMasterId r:id="rId7"/>
  </p:handoutMasterIdLst>
  <p:sldIdLst>
    <p:sldId id="256" r:id="rId5"/>
  </p:sldIdLst>
  <p:sldSz cx="43891200" cy="32918400"/>
  <p:notesSz cx="7077075" cy="12106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0" autoAdjust="0"/>
    <p:restoredTop sz="92460" autoAdjust="0"/>
  </p:normalViewPr>
  <p:slideViewPr>
    <p:cSldViewPr snapToGrid="0">
      <p:cViewPr varScale="1">
        <p:scale>
          <a:sx n="23" d="100"/>
          <a:sy n="23" d="100"/>
        </p:scale>
        <p:origin x="2030" y="158"/>
      </p:cViewPr>
      <p:guideLst/>
    </p:cSldViewPr>
  </p:slideViewPr>
  <p:notesTextViewPr>
    <p:cViewPr>
      <p:scale>
        <a:sx n="1" d="1"/>
        <a:sy n="1" d="1"/>
      </p:scale>
      <p:origin x="0" y="-370"/>
    </p:cViewPr>
  </p:notesTextViewPr>
  <p:notesViewPr>
    <p:cSldViewPr snapToGrid="0">
      <p:cViewPr varScale="1">
        <p:scale>
          <a:sx n="85" d="100"/>
          <a:sy n="85" d="100"/>
        </p:scale>
        <p:origin x="540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C93265-918D-074F-813D-CD9658E5DAAB}"/>
              </a:ext>
            </a:extLst>
          </p:cNvPr>
          <p:cNvSpPr>
            <a:spLocks noGrp="1"/>
          </p:cNvSpPr>
          <p:nvPr>
            <p:ph type="hdr" sz="quarter"/>
          </p:nvPr>
        </p:nvSpPr>
        <p:spPr>
          <a:xfrm>
            <a:off x="0" y="0"/>
            <a:ext cx="3067050" cy="6064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081909-A282-B748-98FC-CECCC269301D}"/>
              </a:ext>
            </a:extLst>
          </p:cNvPr>
          <p:cNvSpPr>
            <a:spLocks noGrp="1"/>
          </p:cNvSpPr>
          <p:nvPr>
            <p:ph type="dt" sz="quarter" idx="1"/>
          </p:nvPr>
        </p:nvSpPr>
        <p:spPr>
          <a:xfrm>
            <a:off x="4008438" y="0"/>
            <a:ext cx="3067050" cy="606425"/>
          </a:xfrm>
          <a:prstGeom prst="rect">
            <a:avLst/>
          </a:prstGeom>
        </p:spPr>
        <p:txBody>
          <a:bodyPr vert="horz" lIns="91440" tIns="45720" rIns="91440" bIns="45720" rtlCol="0"/>
          <a:lstStyle>
            <a:lvl1pPr algn="r">
              <a:defRPr sz="1200"/>
            </a:lvl1pPr>
          </a:lstStyle>
          <a:p>
            <a:fld id="{74350C6C-42C4-2C40-BA23-826B97A9A613}" type="datetimeFigureOut">
              <a:rPr lang="en-US" smtClean="0"/>
              <a:t>12/10/19</a:t>
            </a:fld>
            <a:endParaRPr lang="en-US"/>
          </a:p>
        </p:txBody>
      </p:sp>
      <p:sp>
        <p:nvSpPr>
          <p:cNvPr id="4" name="Footer Placeholder 3">
            <a:extLst>
              <a:ext uri="{FF2B5EF4-FFF2-40B4-BE49-F238E27FC236}">
                <a16:creationId xmlns:a16="http://schemas.microsoft.com/office/drawing/2014/main" id="{CDDE3C6F-9240-D448-91A5-C437BC9E5F65}"/>
              </a:ext>
            </a:extLst>
          </p:cNvPr>
          <p:cNvSpPr>
            <a:spLocks noGrp="1"/>
          </p:cNvSpPr>
          <p:nvPr>
            <p:ph type="ftr" sz="quarter" idx="2"/>
          </p:nvPr>
        </p:nvSpPr>
        <p:spPr>
          <a:xfrm>
            <a:off x="0" y="11499850"/>
            <a:ext cx="3067050" cy="606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3BA3A2-3881-254C-80FE-0B4F06BD6F23}"/>
              </a:ext>
            </a:extLst>
          </p:cNvPr>
          <p:cNvSpPr>
            <a:spLocks noGrp="1"/>
          </p:cNvSpPr>
          <p:nvPr>
            <p:ph type="sldNum" sz="quarter" idx="3"/>
          </p:nvPr>
        </p:nvSpPr>
        <p:spPr>
          <a:xfrm>
            <a:off x="4008438" y="11499850"/>
            <a:ext cx="3067050" cy="606425"/>
          </a:xfrm>
          <a:prstGeom prst="rect">
            <a:avLst/>
          </a:prstGeom>
        </p:spPr>
        <p:txBody>
          <a:bodyPr vert="horz" lIns="91440" tIns="45720" rIns="91440" bIns="45720" rtlCol="0" anchor="b"/>
          <a:lstStyle>
            <a:lvl1pPr algn="r">
              <a:defRPr sz="1200"/>
            </a:lvl1pPr>
          </a:lstStyle>
          <a:p>
            <a:fld id="{0680F951-51AA-704D-8CB1-594C5058BA19}" type="slidenum">
              <a:rPr lang="en-US" smtClean="0"/>
              <a:t>‹#›</a:t>
            </a:fld>
            <a:endParaRPr lang="en-US"/>
          </a:p>
        </p:txBody>
      </p:sp>
    </p:spTree>
    <p:extLst>
      <p:ext uri="{BB962C8B-B14F-4D97-AF65-F5344CB8AC3E}">
        <p14:creationId xmlns:p14="http://schemas.microsoft.com/office/powerpoint/2010/main" val="293984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606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606425"/>
          </a:xfrm>
          <a:prstGeom prst="rect">
            <a:avLst/>
          </a:prstGeom>
        </p:spPr>
        <p:txBody>
          <a:bodyPr vert="horz" lIns="91440" tIns="45720" rIns="91440" bIns="45720" rtlCol="0"/>
          <a:lstStyle>
            <a:lvl1pPr algn="r">
              <a:defRPr sz="1200"/>
            </a:lvl1pPr>
          </a:lstStyle>
          <a:p>
            <a:fld id="{3AB01F9F-C516-4C4F-89FE-6C82D20CE7D8}" type="datetimeFigureOut">
              <a:rPr lang="en-US" smtClean="0"/>
              <a:t>12/10/19</a:t>
            </a:fld>
            <a:endParaRPr lang="en-US" dirty="0"/>
          </a:p>
        </p:txBody>
      </p:sp>
      <p:sp>
        <p:nvSpPr>
          <p:cNvPr id="4" name="Slide Image Placeholder 3"/>
          <p:cNvSpPr>
            <a:spLocks noGrp="1" noRot="1" noChangeAspect="1"/>
          </p:cNvSpPr>
          <p:nvPr>
            <p:ph type="sldImg" idx="2"/>
          </p:nvPr>
        </p:nvSpPr>
        <p:spPr>
          <a:xfrm>
            <a:off x="814388" y="1512888"/>
            <a:ext cx="5448300" cy="40862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5826125"/>
            <a:ext cx="5661025" cy="47672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499850"/>
            <a:ext cx="3067050" cy="606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11499850"/>
            <a:ext cx="3067050" cy="606425"/>
          </a:xfrm>
          <a:prstGeom prst="rect">
            <a:avLst/>
          </a:prstGeom>
        </p:spPr>
        <p:txBody>
          <a:bodyPr vert="horz" lIns="91440" tIns="45720" rIns="91440" bIns="45720" rtlCol="0" anchor="b"/>
          <a:lstStyle>
            <a:lvl1pPr algn="r">
              <a:defRPr sz="1200"/>
            </a:lvl1pPr>
          </a:lstStyle>
          <a:p>
            <a:fld id="{B07FD880-F38C-437B-AFDA-7F0FD41248B9}" type="slidenum">
              <a:rPr lang="en-US" smtClean="0"/>
              <a:t>‹#›</a:t>
            </a:fld>
            <a:endParaRPr lang="en-US" dirty="0"/>
          </a:p>
        </p:txBody>
      </p:sp>
    </p:spTree>
    <p:extLst>
      <p:ext uri="{BB962C8B-B14F-4D97-AF65-F5344CB8AC3E}">
        <p14:creationId xmlns:p14="http://schemas.microsoft.com/office/powerpoint/2010/main" val="1361122847"/>
      </p:ext>
    </p:extLst>
  </p:cSld>
  <p:clrMap bg1="lt1" tx1="dk1" bg2="lt2" tx2="dk2" accent1="accent1" accent2="accent2" accent3="accent3" accent4="accent4" accent5="accent5" accent6="accent6" hlink="hlink" folHlink="folHlink"/>
  <p:notesStyle>
    <a:lvl1pPr marL="0" algn="l" defTabSz="3949390" rtl="0" eaLnBrk="1" latinLnBrk="0" hangingPunct="1">
      <a:defRPr sz="5183" kern="1200">
        <a:solidFill>
          <a:schemeClr val="tx1"/>
        </a:solidFill>
        <a:latin typeface="+mn-lt"/>
        <a:ea typeface="+mn-ea"/>
        <a:cs typeface="+mn-cs"/>
      </a:defRPr>
    </a:lvl1pPr>
    <a:lvl2pPr marL="1974694" algn="l" defTabSz="3949390" rtl="0" eaLnBrk="1" latinLnBrk="0" hangingPunct="1">
      <a:defRPr sz="5183" kern="1200">
        <a:solidFill>
          <a:schemeClr val="tx1"/>
        </a:solidFill>
        <a:latin typeface="+mn-lt"/>
        <a:ea typeface="+mn-ea"/>
        <a:cs typeface="+mn-cs"/>
      </a:defRPr>
    </a:lvl2pPr>
    <a:lvl3pPr marL="3949390" algn="l" defTabSz="3949390" rtl="0" eaLnBrk="1" latinLnBrk="0" hangingPunct="1">
      <a:defRPr sz="5183" kern="1200">
        <a:solidFill>
          <a:schemeClr val="tx1"/>
        </a:solidFill>
        <a:latin typeface="+mn-lt"/>
        <a:ea typeface="+mn-ea"/>
        <a:cs typeface="+mn-cs"/>
      </a:defRPr>
    </a:lvl3pPr>
    <a:lvl4pPr marL="5924090" algn="l" defTabSz="3949390" rtl="0" eaLnBrk="1" latinLnBrk="0" hangingPunct="1">
      <a:defRPr sz="5183" kern="1200">
        <a:solidFill>
          <a:schemeClr val="tx1"/>
        </a:solidFill>
        <a:latin typeface="+mn-lt"/>
        <a:ea typeface="+mn-ea"/>
        <a:cs typeface="+mn-cs"/>
      </a:defRPr>
    </a:lvl4pPr>
    <a:lvl5pPr marL="7898786" algn="l" defTabSz="3949390" rtl="0" eaLnBrk="1" latinLnBrk="0" hangingPunct="1">
      <a:defRPr sz="5183" kern="1200">
        <a:solidFill>
          <a:schemeClr val="tx1"/>
        </a:solidFill>
        <a:latin typeface="+mn-lt"/>
        <a:ea typeface="+mn-ea"/>
        <a:cs typeface="+mn-cs"/>
      </a:defRPr>
    </a:lvl5pPr>
    <a:lvl6pPr marL="9873480" algn="l" defTabSz="3949390" rtl="0" eaLnBrk="1" latinLnBrk="0" hangingPunct="1">
      <a:defRPr sz="5183" kern="1200">
        <a:solidFill>
          <a:schemeClr val="tx1"/>
        </a:solidFill>
        <a:latin typeface="+mn-lt"/>
        <a:ea typeface="+mn-ea"/>
        <a:cs typeface="+mn-cs"/>
      </a:defRPr>
    </a:lvl6pPr>
    <a:lvl7pPr marL="11848174" algn="l" defTabSz="3949390" rtl="0" eaLnBrk="1" latinLnBrk="0" hangingPunct="1">
      <a:defRPr sz="5183" kern="1200">
        <a:solidFill>
          <a:schemeClr val="tx1"/>
        </a:solidFill>
        <a:latin typeface="+mn-lt"/>
        <a:ea typeface="+mn-ea"/>
        <a:cs typeface="+mn-cs"/>
      </a:defRPr>
    </a:lvl7pPr>
    <a:lvl8pPr marL="13822875" algn="l" defTabSz="3949390" rtl="0" eaLnBrk="1" latinLnBrk="0" hangingPunct="1">
      <a:defRPr sz="5183" kern="1200">
        <a:solidFill>
          <a:schemeClr val="tx1"/>
        </a:solidFill>
        <a:latin typeface="+mn-lt"/>
        <a:ea typeface="+mn-ea"/>
        <a:cs typeface="+mn-cs"/>
      </a:defRPr>
    </a:lvl8pPr>
    <a:lvl9pPr marL="15797575" algn="l" defTabSz="3949390" rtl="0" eaLnBrk="1" latinLnBrk="0" hangingPunct="1">
      <a:defRPr sz="51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512888"/>
            <a:ext cx="5448300" cy="4086225"/>
          </a:xfrm>
        </p:spPr>
      </p:sp>
      <p:sp>
        <p:nvSpPr>
          <p:cNvPr id="3" name="Notes Placeholder 2"/>
          <p:cNvSpPr>
            <a:spLocks noGrp="1"/>
          </p:cNvSpPr>
          <p:nvPr>
            <p:ph type="body" idx="1"/>
          </p:nvPr>
        </p:nvSpPr>
        <p:spPr/>
        <p:txBody>
          <a:bodyPr/>
          <a:lstStyle/>
          <a:p>
            <a:r>
              <a:rPr lang="en-US" b="1" dirty="0"/>
              <a:t>Poster Presentation Tips</a:t>
            </a:r>
          </a:p>
          <a:p>
            <a:r>
              <a:rPr lang="en-US" u="sng" dirty="0"/>
              <a:t>Text:</a:t>
            </a:r>
            <a:r>
              <a:rPr lang="en-US" dirty="0"/>
              <a:t> Use a minimal amount of text.  Use one line statements or bullet points.</a:t>
            </a:r>
          </a:p>
          <a:p>
            <a:r>
              <a:rPr lang="en-US" u="sng" dirty="0"/>
              <a:t>Graphics:</a:t>
            </a:r>
            <a:r>
              <a:rPr lang="en-US" dirty="0"/>
              <a:t> Include simple charts, graphs, tables, drawings, symbols and photos to illustrate key points.</a:t>
            </a:r>
          </a:p>
          <a:p>
            <a:r>
              <a:rPr lang="en-US" u="sng" dirty="0"/>
              <a:t>Font:</a:t>
            </a:r>
            <a:r>
              <a:rPr lang="en-US" dirty="0"/>
              <a:t> Use large lettering – consider a minimum text size of 24-30 points.  Text should be readable from 3 – 5 feet away.</a:t>
            </a:r>
          </a:p>
          <a:p>
            <a:r>
              <a:rPr lang="en-US" dirty="0"/>
              <a:t>Format: keep text boxes in the order they are currently listed.  Change the size, column placement to fit the content presented.  (IE, move the start of the results section to under the methods, etc.)</a:t>
            </a:r>
          </a:p>
          <a:p>
            <a:r>
              <a:rPr lang="en-US" u="sng" dirty="0"/>
              <a:t>Development:</a:t>
            </a:r>
            <a:r>
              <a:rPr lang="en-US" u="none" dirty="0"/>
              <a:t> C</a:t>
            </a:r>
            <a:r>
              <a:rPr lang="en-US" dirty="0"/>
              <a:t>reate an initial draft, then review.  In addition to a mentor, consider asking others outside of the project to offer suggestions.  The more input – the better the poster!</a:t>
            </a:r>
          </a:p>
          <a:p>
            <a:endParaRPr lang="en-US" dirty="0"/>
          </a:p>
        </p:txBody>
      </p:sp>
      <p:sp>
        <p:nvSpPr>
          <p:cNvPr id="4" name="Slide Number Placeholder 3"/>
          <p:cNvSpPr>
            <a:spLocks noGrp="1"/>
          </p:cNvSpPr>
          <p:nvPr>
            <p:ph type="sldNum" sz="quarter" idx="10"/>
          </p:nvPr>
        </p:nvSpPr>
        <p:spPr/>
        <p:txBody>
          <a:bodyPr/>
          <a:lstStyle/>
          <a:p>
            <a:fld id="{B07FD880-F38C-437B-AFDA-7F0FD41248B9}" type="slidenum">
              <a:rPr lang="en-US" smtClean="0"/>
              <a:t>1</a:t>
            </a:fld>
            <a:endParaRPr lang="en-US" dirty="0"/>
          </a:p>
        </p:txBody>
      </p:sp>
    </p:spTree>
    <p:extLst>
      <p:ext uri="{BB962C8B-B14F-4D97-AF65-F5344CB8AC3E}">
        <p14:creationId xmlns:p14="http://schemas.microsoft.com/office/powerpoint/2010/main" val="1206543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C55F52-69F4-432A-83C0-7B6FBD920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43891200" cy="32918400"/>
          </a:xfrm>
          <a:prstGeom prst="rect">
            <a:avLst/>
          </a:prstGeom>
        </p:spPr>
      </p:pic>
      <p:pic>
        <p:nvPicPr>
          <p:cNvPr id="12" name="Picture 11">
            <a:extLst>
              <a:ext uri="{FF2B5EF4-FFF2-40B4-BE49-F238E27FC236}">
                <a16:creationId xmlns:a16="http://schemas.microsoft.com/office/drawing/2014/main" id="{2F9C35E4-B3F8-4AA2-A609-424D5694B604}"/>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94944" y="-1023482"/>
            <a:ext cx="45482256" cy="8065008"/>
          </a:xfrm>
          <a:prstGeom prst="rect">
            <a:avLst/>
          </a:prstGeom>
        </p:spPr>
      </p:pic>
      <p:sp>
        <p:nvSpPr>
          <p:cNvPr id="2" name="Date Placeholder 1"/>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8588B9-3224-43C6-B5DD-CAD5FE832F95}" type="slidenum">
              <a:rPr lang="en-US" smtClean="0"/>
              <a:t>‹#›</a:t>
            </a:fld>
            <a:endParaRPr lang="en-US" dirty="0"/>
          </a:p>
        </p:txBody>
      </p:sp>
      <p:pic>
        <p:nvPicPr>
          <p:cNvPr id="10" name="Picture 9">
            <a:extLst>
              <a:ext uri="{FF2B5EF4-FFF2-40B4-BE49-F238E27FC236}">
                <a16:creationId xmlns:a16="http://schemas.microsoft.com/office/drawing/2014/main" id="{EAE671DA-626C-4CF3-92ED-0606C459951B}"/>
              </a:ext>
            </a:extLst>
          </p:cNvPr>
          <p:cNvPicPr>
            <a:picLocks noChangeAspect="1"/>
          </p:cNvPicPr>
          <p:nvPr userDrawn="1"/>
        </p:nvPicPr>
        <p:blipFill rotWithShape="1">
          <a:blip r:embed="rId4"/>
          <a:srcRect t="452" r="3316" b="3185"/>
          <a:stretch/>
        </p:blipFill>
        <p:spPr>
          <a:xfrm>
            <a:off x="37210133" y="830583"/>
            <a:ext cx="5918426" cy="2851110"/>
          </a:xfrm>
          <a:prstGeom prst="rect">
            <a:avLst/>
          </a:prstGeom>
        </p:spPr>
      </p:pic>
      <p:grpSp>
        <p:nvGrpSpPr>
          <p:cNvPr id="13" name="Group 12">
            <a:extLst>
              <a:ext uri="{FF2B5EF4-FFF2-40B4-BE49-F238E27FC236}">
                <a16:creationId xmlns:a16="http://schemas.microsoft.com/office/drawing/2014/main" id="{92C9DD27-F088-477F-AABC-B9950580A9B2}"/>
              </a:ext>
            </a:extLst>
          </p:cNvPr>
          <p:cNvGrpSpPr/>
          <p:nvPr userDrawn="1"/>
        </p:nvGrpSpPr>
        <p:grpSpPr>
          <a:xfrm>
            <a:off x="762641" y="830583"/>
            <a:ext cx="5979940" cy="2756893"/>
            <a:chOff x="762641" y="541019"/>
            <a:chExt cx="3490714" cy="1609301"/>
          </a:xfrm>
        </p:grpSpPr>
        <p:sp>
          <p:nvSpPr>
            <p:cNvPr id="14" name="Rectangle 13">
              <a:extLst>
                <a:ext uri="{FF2B5EF4-FFF2-40B4-BE49-F238E27FC236}">
                  <a16:creationId xmlns:a16="http://schemas.microsoft.com/office/drawing/2014/main" id="{CCC6AA14-14B0-4F41-A9A1-4A89D379CC43}"/>
                </a:ext>
              </a:extLst>
            </p:cNvPr>
            <p:cNvSpPr/>
            <p:nvPr userDrawn="1"/>
          </p:nvSpPr>
          <p:spPr>
            <a:xfrm>
              <a:off x="762641" y="541019"/>
              <a:ext cx="3490714" cy="1609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1E69B04-932A-4EED-AC82-12E1967510E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2030" y="608144"/>
              <a:ext cx="3002280" cy="1531920"/>
            </a:xfrm>
            <a:prstGeom prst="rect">
              <a:avLst/>
            </a:prstGeom>
          </p:spPr>
        </p:pic>
      </p:grpSp>
    </p:spTree>
    <p:extLst>
      <p:ext uri="{BB962C8B-B14F-4D97-AF65-F5344CB8AC3E}">
        <p14:creationId xmlns:p14="http://schemas.microsoft.com/office/powerpoint/2010/main" val="10897612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00224AE-7D84-44C3-B639-1DD28DFC16CC}" type="datetimeFigureOut">
              <a:rPr lang="en-US" smtClean="0"/>
              <a:t>12/10/19</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78588B9-3224-43C6-B5DD-CAD5FE832F95}" type="slidenum">
              <a:rPr lang="en-US" smtClean="0"/>
              <a:t>‹#›</a:t>
            </a:fld>
            <a:endParaRPr lang="en-US" dirty="0"/>
          </a:p>
        </p:txBody>
      </p:sp>
    </p:spTree>
    <p:extLst>
      <p:ext uri="{BB962C8B-B14F-4D97-AF65-F5344CB8AC3E}">
        <p14:creationId xmlns:p14="http://schemas.microsoft.com/office/powerpoint/2010/main" val="1426668232"/>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51174" y="946092"/>
            <a:ext cx="28788852" cy="2361352"/>
          </a:xfrm>
          <a:prstGeom prst="rect">
            <a:avLst/>
          </a:prstGeom>
          <a:noFill/>
        </p:spPr>
        <p:txBody>
          <a:bodyPr wrap="square" rtlCol="0">
            <a:spAutoFit/>
          </a:bodyPr>
          <a:lstStyle/>
          <a:p>
            <a:pPr algn="ctr">
              <a:spcAft>
                <a:spcPts val="160"/>
              </a:spcAft>
            </a:pPr>
            <a:r>
              <a:rPr lang="en-US" sz="9778" b="1" dirty="0">
                <a:solidFill>
                  <a:schemeClr val="bg1"/>
                </a:solidFill>
              </a:rPr>
              <a:t>Title</a:t>
            </a:r>
          </a:p>
          <a:p>
            <a:pPr algn="ctr"/>
            <a:r>
              <a:rPr lang="en-US" sz="4800" dirty="0">
                <a:solidFill>
                  <a:schemeClr val="bg1"/>
                </a:solidFill>
              </a:rPr>
              <a:t>Author(s) and credentials</a:t>
            </a:r>
          </a:p>
        </p:txBody>
      </p:sp>
      <p:sp>
        <p:nvSpPr>
          <p:cNvPr id="53" name="TextBox 52">
            <a:extLst>
              <a:ext uri="{FF2B5EF4-FFF2-40B4-BE49-F238E27FC236}">
                <a16:creationId xmlns:a16="http://schemas.microsoft.com/office/drawing/2014/main" id="{AE098B7E-0BDA-4E3E-A6C2-F7775D861D42}"/>
              </a:ext>
            </a:extLst>
          </p:cNvPr>
          <p:cNvSpPr txBox="1"/>
          <p:nvPr/>
        </p:nvSpPr>
        <p:spPr>
          <a:xfrm>
            <a:off x="11606826" y="7536536"/>
            <a:ext cx="9746955" cy="6319230"/>
          </a:xfrm>
          <a:prstGeom prst="rect">
            <a:avLst/>
          </a:prstGeom>
          <a:noFill/>
          <a:ln>
            <a:noFill/>
          </a:ln>
        </p:spPr>
        <p:txBody>
          <a:bodyPr wrap="square" rtlCol="0">
            <a:spAutoFit/>
          </a:bodyPr>
          <a:lstStyle/>
          <a:p>
            <a:pPr algn="ctr"/>
            <a:r>
              <a:rPr lang="en-US" sz="4800" b="1" dirty="0"/>
              <a:t>METHODS</a:t>
            </a:r>
          </a:p>
          <a:p>
            <a:pPr algn="ctr"/>
            <a:endParaRPr lang="en-US" sz="1372" dirty="0"/>
          </a:p>
          <a:p>
            <a:pPr marL="228550" indent="-228550">
              <a:buFont typeface="Arial" panose="020B0604020202020204" pitchFamily="34" charset="0"/>
              <a:buChar char="•"/>
            </a:pPr>
            <a:r>
              <a:rPr lang="en-US" sz="3429" dirty="0">
                <a:solidFill>
                  <a:sysClr val="windowText" lastClr="000000"/>
                </a:solidFill>
              </a:rPr>
              <a:t>Describe the study design: how was it conducted?</a:t>
            </a:r>
          </a:p>
          <a:p>
            <a:pPr marL="228550" indent="-228550">
              <a:buFont typeface="Arial" panose="020B0604020202020204" pitchFamily="34" charset="0"/>
              <a:buChar char="•"/>
            </a:pPr>
            <a:r>
              <a:rPr lang="en-US" sz="3429" dirty="0">
                <a:solidFill>
                  <a:sysClr val="windowText" lastClr="000000"/>
                </a:solidFill>
              </a:rPr>
              <a:t>Talk about subjects: how were they identified, sampling techniques, inclusion/exclusion criteria, instruments used, data collection, planned statistical analysis, and timelines.</a:t>
            </a:r>
          </a:p>
          <a:p>
            <a:pPr marL="228550" indent="-228550">
              <a:buFont typeface="Arial" panose="020B0604020202020204" pitchFamily="34" charset="0"/>
              <a:buChar char="•"/>
            </a:pPr>
            <a:r>
              <a:rPr lang="en-US" sz="3429" dirty="0">
                <a:solidFill>
                  <a:sysClr val="windowText" lastClr="000000"/>
                </a:solidFill>
              </a:rPr>
              <a:t>Provide graphical elements if possible: photos, tables or illustrations </a:t>
            </a:r>
            <a:r>
              <a:rPr lang="en-US" sz="3429" dirty="0"/>
              <a:t>of methods </a:t>
            </a:r>
            <a:r>
              <a:rPr lang="en-US" sz="3429" dirty="0">
                <a:solidFill>
                  <a:sysClr val="windowText" lastClr="000000"/>
                </a:solidFill>
              </a:rPr>
              <a:t>if relevant. An example of a possible graphic is depicted below.</a:t>
            </a:r>
          </a:p>
          <a:p>
            <a:pPr marL="228550" indent="-228550">
              <a:buFont typeface="Arial" panose="020B0604020202020204" pitchFamily="34" charset="0"/>
              <a:buChar char="•"/>
            </a:pPr>
            <a:r>
              <a:rPr lang="en-US" sz="3429" dirty="0">
                <a:solidFill>
                  <a:sysClr val="windowText" lastClr="000000"/>
                </a:solidFill>
              </a:rPr>
              <a:t>State that the study received IRB approval.</a:t>
            </a:r>
          </a:p>
          <a:p>
            <a:pPr marL="228550" indent="-228550">
              <a:buFont typeface="Arial" panose="020B0604020202020204" pitchFamily="34" charset="0"/>
              <a:buChar char="•"/>
            </a:pPr>
            <a:r>
              <a:rPr lang="en-US" sz="3429" dirty="0">
                <a:solidFill>
                  <a:sysClr val="windowText" lastClr="000000"/>
                </a:solidFill>
              </a:rPr>
              <a:t>Do not include results.</a:t>
            </a:r>
          </a:p>
        </p:txBody>
      </p:sp>
      <p:sp>
        <p:nvSpPr>
          <p:cNvPr id="54" name="TextBox 53">
            <a:extLst>
              <a:ext uri="{FF2B5EF4-FFF2-40B4-BE49-F238E27FC236}">
                <a16:creationId xmlns:a16="http://schemas.microsoft.com/office/drawing/2014/main" id="{E75949AB-FD93-4152-8F13-504641DBE69E}"/>
              </a:ext>
            </a:extLst>
          </p:cNvPr>
          <p:cNvSpPr txBox="1"/>
          <p:nvPr/>
        </p:nvSpPr>
        <p:spPr>
          <a:xfrm>
            <a:off x="22537427" y="7536540"/>
            <a:ext cx="9883028" cy="6338723"/>
          </a:xfrm>
          <a:prstGeom prst="rect">
            <a:avLst/>
          </a:prstGeom>
          <a:noFill/>
          <a:ln>
            <a:noFill/>
          </a:ln>
        </p:spPr>
        <p:txBody>
          <a:bodyPr wrap="square" rtlCol="0">
            <a:spAutoFit/>
          </a:bodyPr>
          <a:lstStyle/>
          <a:p>
            <a:pPr algn="ctr"/>
            <a:r>
              <a:rPr lang="en-US" sz="4800" b="1" dirty="0"/>
              <a:t>RESULTS</a:t>
            </a:r>
          </a:p>
          <a:p>
            <a:pPr algn="ctr"/>
            <a:endParaRPr lang="en-US" sz="1372" i="1" dirty="0">
              <a:solidFill>
                <a:sysClr val="windowText" lastClr="000000"/>
              </a:solidFill>
            </a:endParaRPr>
          </a:p>
          <a:p>
            <a:pPr marL="228550" indent="-228550">
              <a:buFont typeface="Arial" panose="020B0604020202020204" pitchFamily="34" charset="0"/>
              <a:buChar char="•"/>
            </a:pPr>
            <a:r>
              <a:rPr lang="en-US" sz="3429" dirty="0"/>
              <a:t>Present an objective description of the data and results.</a:t>
            </a:r>
          </a:p>
          <a:p>
            <a:pPr marL="228550" indent="-228550">
              <a:buFont typeface="Arial" panose="020B0604020202020204" pitchFamily="34" charset="0"/>
              <a:buChar char="•"/>
            </a:pPr>
            <a:r>
              <a:rPr lang="en-US" sz="3429" dirty="0"/>
              <a:t>Address the stated Objectives (in the order listed under the objectives section).</a:t>
            </a:r>
          </a:p>
          <a:p>
            <a:pPr marL="228550" indent="-228550">
              <a:buFont typeface="Arial" panose="020B0604020202020204" pitchFamily="34" charset="0"/>
              <a:buChar char="•"/>
            </a:pPr>
            <a:r>
              <a:rPr lang="en-US" sz="3429" dirty="0"/>
              <a:t>List pre and post intervention data with appropriate statistical analysis.</a:t>
            </a:r>
          </a:p>
          <a:p>
            <a:pPr marL="228550" indent="-228550">
              <a:buFont typeface="Arial" panose="020B0604020202020204" pitchFamily="34" charset="0"/>
              <a:buChar char="•"/>
            </a:pPr>
            <a:r>
              <a:rPr lang="en-US" sz="3429" dirty="0"/>
              <a:t>Provide graphs (with data table), figures, charts or tables to visually communicate your results.</a:t>
            </a:r>
          </a:p>
          <a:p>
            <a:pPr marL="228550" indent="-228550">
              <a:buFont typeface="Arial" panose="020B0604020202020204" pitchFamily="34" charset="0"/>
              <a:buChar char="•"/>
            </a:pPr>
            <a:r>
              <a:rPr lang="en-US" sz="3429" dirty="0"/>
              <a:t>Address any unexpected results.</a:t>
            </a:r>
          </a:p>
          <a:p>
            <a:pPr marL="228550" indent="-228550">
              <a:buFont typeface="Arial" panose="020B0604020202020204" pitchFamily="34" charset="0"/>
              <a:buChar char="•"/>
            </a:pPr>
            <a:endParaRPr lang="en-US" sz="3556" dirty="0"/>
          </a:p>
        </p:txBody>
      </p:sp>
      <p:sp>
        <p:nvSpPr>
          <p:cNvPr id="55" name="TextBox 54">
            <a:extLst>
              <a:ext uri="{FF2B5EF4-FFF2-40B4-BE49-F238E27FC236}">
                <a16:creationId xmlns:a16="http://schemas.microsoft.com/office/drawing/2014/main" id="{BD894804-EFE5-4C7E-8DE1-8D6B86DBD5B0}"/>
              </a:ext>
            </a:extLst>
          </p:cNvPr>
          <p:cNvSpPr txBox="1"/>
          <p:nvPr/>
        </p:nvSpPr>
        <p:spPr>
          <a:xfrm>
            <a:off x="32953551" y="7504274"/>
            <a:ext cx="9927322" cy="4318746"/>
          </a:xfrm>
          <a:prstGeom prst="rect">
            <a:avLst/>
          </a:prstGeom>
          <a:noFill/>
          <a:ln>
            <a:noFill/>
          </a:ln>
        </p:spPr>
        <p:txBody>
          <a:bodyPr wrap="square" rtlCol="0">
            <a:spAutoFit/>
          </a:bodyPr>
          <a:lstStyle/>
          <a:p>
            <a:pPr algn="ctr"/>
            <a:r>
              <a:rPr lang="en-US" sz="4800" b="1" dirty="0"/>
              <a:t>CONCLUSIONS</a:t>
            </a:r>
          </a:p>
          <a:p>
            <a:pPr algn="ctr"/>
            <a:endParaRPr lang="en-US" sz="1372" b="1" dirty="0"/>
          </a:p>
          <a:p>
            <a:pPr algn="ctr"/>
            <a:endParaRPr lang="en-US" sz="712" b="1" dirty="0"/>
          </a:p>
          <a:p>
            <a:pPr marL="266631" indent="-266631">
              <a:buFont typeface="Arial" panose="020B0604020202020204" pitchFamily="34" charset="0"/>
              <a:buChar char="•"/>
            </a:pPr>
            <a:r>
              <a:rPr lang="en-US" sz="3430" dirty="0"/>
              <a:t>Be sure they are supported by your results and are drawn from the outcomes and aims/objectives.</a:t>
            </a:r>
          </a:p>
          <a:p>
            <a:pPr marL="266631" indent="-266631">
              <a:buFont typeface="Arial" panose="020B0604020202020204" pitchFamily="34" charset="0"/>
              <a:buChar char="•"/>
            </a:pPr>
            <a:r>
              <a:rPr lang="en-US" sz="3430" dirty="0"/>
              <a:t>State the changes that will be made based on the study results, recommendations for actions, lessons learned, further study, direction or next steps.</a:t>
            </a:r>
          </a:p>
          <a:p>
            <a:pPr marL="266631" indent="-266631">
              <a:buFont typeface="Arial" panose="020B0604020202020204" pitchFamily="34" charset="0"/>
              <a:buChar char="•"/>
            </a:pPr>
            <a:r>
              <a:rPr lang="en-US" sz="3430" dirty="0"/>
              <a:t>Share your dissemination plans.</a:t>
            </a:r>
          </a:p>
        </p:txBody>
      </p:sp>
      <p:sp>
        <p:nvSpPr>
          <p:cNvPr id="56" name="TextBox 55">
            <a:extLst>
              <a:ext uri="{FF2B5EF4-FFF2-40B4-BE49-F238E27FC236}">
                <a16:creationId xmlns:a16="http://schemas.microsoft.com/office/drawing/2014/main" id="{4F5D76CB-77CF-4088-AC38-FB53111C679F}"/>
              </a:ext>
            </a:extLst>
          </p:cNvPr>
          <p:cNvSpPr txBox="1"/>
          <p:nvPr/>
        </p:nvSpPr>
        <p:spPr>
          <a:xfrm>
            <a:off x="823484" y="20251068"/>
            <a:ext cx="9778414" cy="4736105"/>
          </a:xfrm>
          <a:prstGeom prst="rect">
            <a:avLst/>
          </a:prstGeom>
          <a:noFill/>
          <a:ln>
            <a:noFill/>
          </a:ln>
        </p:spPr>
        <p:txBody>
          <a:bodyPr wrap="square" rtlCol="0">
            <a:spAutoFit/>
          </a:bodyPr>
          <a:lstStyle/>
          <a:p>
            <a:pPr algn="ctr"/>
            <a:r>
              <a:rPr lang="en-US" sz="4800" b="1" dirty="0"/>
              <a:t>OBJECTIVES</a:t>
            </a:r>
          </a:p>
          <a:p>
            <a:pPr algn="ctr"/>
            <a:endParaRPr lang="en-US" sz="1372" b="1" dirty="0"/>
          </a:p>
          <a:p>
            <a:pPr marL="228550" indent="-228550">
              <a:buFont typeface="Arial" panose="020B0604020202020204" pitchFamily="34" charset="0"/>
              <a:buChar char="•"/>
            </a:pPr>
            <a:r>
              <a:rPr lang="en-US" sz="3429" dirty="0">
                <a:solidFill>
                  <a:sysClr val="windowText" lastClr="000000"/>
                </a:solidFill>
              </a:rPr>
              <a:t>Primary Objective</a:t>
            </a:r>
          </a:p>
          <a:p>
            <a:pPr marL="1808286" lvl="1" indent="-228550">
              <a:buFont typeface="Arial" panose="020B0604020202020204" pitchFamily="34" charset="0"/>
              <a:buChar char="•"/>
            </a:pPr>
            <a:r>
              <a:rPr lang="en-US" sz="3429" dirty="0">
                <a:solidFill>
                  <a:sysClr val="windowText" lastClr="000000"/>
                </a:solidFill>
              </a:rPr>
              <a:t>State here</a:t>
            </a:r>
          </a:p>
          <a:p>
            <a:pPr marL="1808286" lvl="1" indent="-228550">
              <a:buFont typeface="Arial" panose="020B0604020202020204" pitchFamily="34" charset="0"/>
              <a:buChar char="•"/>
            </a:pPr>
            <a:endParaRPr lang="en-US" sz="3429" dirty="0">
              <a:solidFill>
                <a:sysClr val="windowText" lastClr="000000"/>
              </a:solidFill>
            </a:endParaRPr>
          </a:p>
          <a:p>
            <a:pPr marL="228550" indent="-228550">
              <a:buFont typeface="Arial" panose="020B0604020202020204" pitchFamily="34" charset="0"/>
              <a:buChar char="•"/>
            </a:pPr>
            <a:r>
              <a:rPr lang="en-US" sz="3429" dirty="0">
                <a:solidFill>
                  <a:sysClr val="windowText" lastClr="000000"/>
                </a:solidFill>
              </a:rPr>
              <a:t>Secondary Objective(s)</a:t>
            </a:r>
          </a:p>
          <a:p>
            <a:pPr marL="1808286" lvl="1" indent="-228550">
              <a:buFont typeface="Arial" panose="020B0604020202020204" pitchFamily="34" charset="0"/>
              <a:buChar char="•"/>
            </a:pPr>
            <a:r>
              <a:rPr lang="en-US" sz="3429" dirty="0">
                <a:solidFill>
                  <a:sysClr val="windowText" lastClr="000000"/>
                </a:solidFill>
              </a:rPr>
              <a:t>State here</a:t>
            </a:r>
          </a:p>
          <a:p>
            <a:pPr marL="1808286" lvl="1" indent="-228550">
              <a:buFont typeface="Arial" panose="020B0604020202020204" pitchFamily="34" charset="0"/>
              <a:buChar char="•"/>
            </a:pPr>
            <a:r>
              <a:rPr lang="en-US" sz="3429" dirty="0">
                <a:solidFill>
                  <a:sysClr val="windowText" lastClr="000000"/>
                </a:solidFill>
              </a:rPr>
              <a:t>State here</a:t>
            </a:r>
          </a:p>
          <a:p>
            <a:pPr marL="1808286" lvl="1" indent="-228550">
              <a:buFont typeface="Arial" panose="020B0604020202020204" pitchFamily="34" charset="0"/>
              <a:buChar char="•"/>
            </a:pPr>
            <a:r>
              <a:rPr lang="en-US" sz="3429" dirty="0">
                <a:solidFill>
                  <a:sysClr val="windowText" lastClr="000000"/>
                </a:solidFill>
              </a:rPr>
              <a:t>State here</a:t>
            </a:r>
          </a:p>
        </p:txBody>
      </p:sp>
      <p:sp>
        <p:nvSpPr>
          <p:cNvPr id="57" name="TextBox 56">
            <a:extLst>
              <a:ext uri="{FF2B5EF4-FFF2-40B4-BE49-F238E27FC236}">
                <a16:creationId xmlns:a16="http://schemas.microsoft.com/office/drawing/2014/main" id="{C3436571-8952-4F71-AFC4-87C7FFC52F4B}"/>
              </a:ext>
            </a:extLst>
          </p:cNvPr>
          <p:cNvSpPr txBox="1"/>
          <p:nvPr/>
        </p:nvSpPr>
        <p:spPr>
          <a:xfrm>
            <a:off x="32953551" y="20264459"/>
            <a:ext cx="9927322" cy="3152979"/>
          </a:xfrm>
          <a:prstGeom prst="rect">
            <a:avLst/>
          </a:prstGeom>
          <a:noFill/>
          <a:ln>
            <a:noFill/>
          </a:ln>
        </p:spPr>
        <p:txBody>
          <a:bodyPr wrap="square" rtlCol="0">
            <a:spAutoFit/>
          </a:bodyPr>
          <a:lstStyle/>
          <a:p>
            <a:pPr algn="ctr"/>
            <a:r>
              <a:rPr lang="en-US" sz="4800" b="1" dirty="0"/>
              <a:t>REFERENCES</a:t>
            </a:r>
          </a:p>
          <a:p>
            <a:pPr algn="ctr"/>
            <a:endParaRPr lang="en-US" sz="1372" b="1" dirty="0"/>
          </a:p>
          <a:p>
            <a:pPr marL="228550" indent="-228550">
              <a:buFont typeface="Arial" panose="020B0604020202020204" pitchFamily="34" charset="0"/>
              <a:buChar char="•"/>
            </a:pPr>
            <a:r>
              <a:rPr lang="en-US" sz="3429" dirty="0"/>
              <a:t>Make sure they are consistent in format.</a:t>
            </a:r>
          </a:p>
          <a:p>
            <a:pPr marL="228550" indent="-228550">
              <a:buFont typeface="Arial" panose="020B0604020202020204" pitchFamily="34" charset="0"/>
              <a:buChar char="•"/>
            </a:pPr>
            <a:r>
              <a:rPr lang="en-US" sz="3429" dirty="0"/>
              <a:t>If not otherwise directed, model after APA.</a:t>
            </a:r>
            <a:br>
              <a:rPr lang="en-US" sz="3429" dirty="0"/>
            </a:br>
            <a:r>
              <a:rPr lang="en-US" sz="3429" dirty="0"/>
              <a:t>Author, A. (Publication Year). Article title</a:t>
            </a:r>
            <a:r>
              <a:rPr lang="en-US" sz="3429" i="1" dirty="0"/>
              <a:t>. Periodical Title</a:t>
            </a:r>
            <a:r>
              <a:rPr lang="en-US" sz="3429" dirty="0"/>
              <a:t>, Volume(Issue), pp.-pp</a:t>
            </a:r>
          </a:p>
        </p:txBody>
      </p:sp>
      <p:sp>
        <p:nvSpPr>
          <p:cNvPr id="58" name="TextBox 57">
            <a:extLst>
              <a:ext uri="{FF2B5EF4-FFF2-40B4-BE49-F238E27FC236}">
                <a16:creationId xmlns:a16="http://schemas.microsoft.com/office/drawing/2014/main" id="{87CE72AD-8007-4084-A521-458EA94C8E36}"/>
              </a:ext>
            </a:extLst>
          </p:cNvPr>
          <p:cNvSpPr txBox="1"/>
          <p:nvPr/>
        </p:nvSpPr>
        <p:spPr>
          <a:xfrm>
            <a:off x="823480" y="7541360"/>
            <a:ext cx="9904104" cy="5901103"/>
          </a:xfrm>
          <a:prstGeom prst="rect">
            <a:avLst/>
          </a:prstGeom>
          <a:noFill/>
          <a:ln>
            <a:noFill/>
          </a:ln>
        </p:spPr>
        <p:txBody>
          <a:bodyPr wrap="square" rtlCol="0">
            <a:spAutoFit/>
          </a:bodyPr>
          <a:lstStyle/>
          <a:p>
            <a:pPr algn="ctr"/>
            <a:r>
              <a:rPr lang="en-US" sz="4800" b="1" dirty="0"/>
              <a:t>BACKGROUND</a:t>
            </a:r>
          </a:p>
          <a:p>
            <a:pPr algn="ctr"/>
            <a:endParaRPr lang="en-US" sz="1372" b="1" dirty="0"/>
          </a:p>
          <a:p>
            <a:pPr algn="ctr"/>
            <a:endParaRPr lang="en-US" sz="712" dirty="0"/>
          </a:p>
          <a:p>
            <a:pPr marL="228550" indent="-228550">
              <a:buFont typeface="Arial" panose="020B0604020202020204" pitchFamily="34" charset="0"/>
              <a:buChar char="•"/>
            </a:pPr>
            <a:r>
              <a:rPr lang="en-US" sz="3429" dirty="0"/>
              <a:t>Summarize relevant global data and statistics.</a:t>
            </a:r>
          </a:p>
          <a:p>
            <a:pPr marL="228550" indent="-228550">
              <a:buFont typeface="Arial" panose="020B0604020202020204" pitchFamily="34" charset="0"/>
              <a:buChar char="•"/>
            </a:pPr>
            <a:r>
              <a:rPr lang="en-US" sz="3429" dirty="0"/>
              <a:t>Review relevant current literature and address any knowledge gaps.</a:t>
            </a:r>
          </a:p>
          <a:p>
            <a:pPr marL="228550" indent="-228550">
              <a:buFont typeface="Arial" panose="020B0604020202020204" pitchFamily="34" charset="0"/>
              <a:buChar char="•"/>
            </a:pPr>
            <a:r>
              <a:rPr lang="en-US" sz="3429" dirty="0"/>
              <a:t>Discuss the current state at our institution/community comparing and contrasting this to the current literature and data/statistics reviewed above.</a:t>
            </a:r>
          </a:p>
          <a:p>
            <a:pPr marL="228550" indent="-228550">
              <a:buFont typeface="Arial" panose="020B0604020202020204" pitchFamily="34" charset="0"/>
              <a:buChar char="•"/>
            </a:pPr>
            <a:r>
              <a:rPr lang="en-US" sz="3429" dirty="0"/>
              <a:t>Discuss how this issue was identified and the reason for doing the project.</a:t>
            </a:r>
          </a:p>
        </p:txBody>
      </p:sp>
      <p:sp>
        <p:nvSpPr>
          <p:cNvPr id="59" name="TextBox 58">
            <a:extLst>
              <a:ext uri="{FF2B5EF4-FFF2-40B4-BE49-F238E27FC236}">
                <a16:creationId xmlns:a16="http://schemas.microsoft.com/office/drawing/2014/main" id="{77C349B0-E628-49D9-A093-DC40BCF32DBF}"/>
              </a:ext>
            </a:extLst>
          </p:cNvPr>
          <p:cNvSpPr txBox="1"/>
          <p:nvPr/>
        </p:nvSpPr>
        <p:spPr>
          <a:xfrm>
            <a:off x="12147952" y="21489124"/>
            <a:ext cx="3426974" cy="420564"/>
          </a:xfrm>
          <a:prstGeom prst="rect">
            <a:avLst/>
          </a:prstGeom>
          <a:noFill/>
        </p:spPr>
        <p:txBody>
          <a:bodyPr wrap="square" rtlCol="0">
            <a:spAutoFit/>
          </a:bodyPr>
          <a:lstStyle/>
          <a:p>
            <a:r>
              <a:rPr lang="en-US" sz="2133" dirty="0"/>
              <a:t>Caption</a:t>
            </a:r>
          </a:p>
        </p:txBody>
      </p:sp>
      <p:grpSp>
        <p:nvGrpSpPr>
          <p:cNvPr id="60" name="Group 59">
            <a:extLst>
              <a:ext uri="{FF2B5EF4-FFF2-40B4-BE49-F238E27FC236}">
                <a16:creationId xmlns:a16="http://schemas.microsoft.com/office/drawing/2014/main" id="{EED6BE4B-8029-4039-8ED3-7AAD2AB99C1D}"/>
              </a:ext>
            </a:extLst>
          </p:cNvPr>
          <p:cNvGrpSpPr/>
          <p:nvPr/>
        </p:nvGrpSpPr>
        <p:grpSpPr>
          <a:xfrm>
            <a:off x="23162233" y="16540361"/>
            <a:ext cx="7196434" cy="4240725"/>
            <a:chOff x="6440129" y="3126795"/>
            <a:chExt cx="2081081" cy="1277575"/>
          </a:xfrm>
        </p:grpSpPr>
        <p:pic>
          <p:nvPicPr>
            <p:cNvPr id="61" name="Picture 60">
              <a:extLst>
                <a:ext uri="{FF2B5EF4-FFF2-40B4-BE49-F238E27FC236}">
                  <a16:creationId xmlns:a16="http://schemas.microsoft.com/office/drawing/2014/main" id="{6F302D44-7760-4787-A3BF-D23CAE7BE254}"/>
                </a:ext>
              </a:extLst>
            </p:cNvPr>
            <p:cNvPicPr>
              <a:picLocks noChangeAspect="1"/>
            </p:cNvPicPr>
            <p:nvPr/>
          </p:nvPicPr>
          <p:blipFill rotWithShape="1">
            <a:blip r:embed="rId3" cstate="print">
              <a:duotone>
                <a:prstClr val="black"/>
                <a:srgbClr val="009CA7">
                  <a:tint val="45000"/>
                  <a:satMod val="400000"/>
                </a:srgbClr>
              </a:duotone>
              <a:extLst>
                <a:ext uri="{28A0092B-C50C-407E-A947-70E740481C1C}">
                  <a14:useLocalDpi xmlns:a14="http://schemas.microsoft.com/office/drawing/2010/main" val="0"/>
                </a:ext>
              </a:extLst>
            </a:blip>
            <a:srcRect t="17002" b="20736"/>
            <a:stretch/>
          </p:blipFill>
          <p:spPr>
            <a:xfrm>
              <a:off x="6508950" y="3134065"/>
              <a:ext cx="2012260" cy="1252865"/>
            </a:xfrm>
            <a:prstGeom prst="rect">
              <a:avLst/>
            </a:prstGeom>
          </p:spPr>
        </p:pic>
        <p:sp>
          <p:nvSpPr>
            <p:cNvPr id="62" name="TextBox 61">
              <a:extLst>
                <a:ext uri="{FF2B5EF4-FFF2-40B4-BE49-F238E27FC236}">
                  <a16:creationId xmlns:a16="http://schemas.microsoft.com/office/drawing/2014/main" id="{28AD8393-23F4-4E25-BF55-CB51AFF0E402}"/>
                </a:ext>
              </a:extLst>
            </p:cNvPr>
            <p:cNvSpPr txBox="1"/>
            <p:nvPr/>
          </p:nvSpPr>
          <p:spPr>
            <a:xfrm>
              <a:off x="7345803" y="4244695"/>
              <a:ext cx="280546" cy="159675"/>
            </a:xfrm>
            <a:prstGeom prst="rect">
              <a:avLst/>
            </a:prstGeom>
            <a:noFill/>
          </p:spPr>
          <p:txBody>
            <a:bodyPr wrap="none" rtlCol="0">
              <a:spAutoFit/>
            </a:bodyPr>
            <a:lstStyle/>
            <a:p>
              <a:r>
                <a:rPr lang="en-US" sz="2844" dirty="0"/>
                <a:t>Label</a:t>
              </a:r>
            </a:p>
          </p:txBody>
        </p:sp>
        <p:sp>
          <p:nvSpPr>
            <p:cNvPr id="63" name="TextBox 62">
              <a:extLst>
                <a:ext uri="{FF2B5EF4-FFF2-40B4-BE49-F238E27FC236}">
                  <a16:creationId xmlns:a16="http://schemas.microsoft.com/office/drawing/2014/main" id="{B7E8F7C9-721F-4133-81BA-DF210406F4BC}"/>
                </a:ext>
              </a:extLst>
            </p:cNvPr>
            <p:cNvSpPr txBox="1"/>
            <p:nvPr/>
          </p:nvSpPr>
          <p:spPr>
            <a:xfrm rot="16200000">
              <a:off x="6370631" y="3573789"/>
              <a:ext cx="292267" cy="153272"/>
            </a:xfrm>
            <a:prstGeom prst="rect">
              <a:avLst/>
            </a:prstGeom>
            <a:noFill/>
          </p:spPr>
          <p:txBody>
            <a:bodyPr wrap="none" rtlCol="0">
              <a:spAutoFit/>
            </a:bodyPr>
            <a:lstStyle/>
            <a:p>
              <a:r>
                <a:rPr lang="en-US" sz="2844" dirty="0"/>
                <a:t>Label</a:t>
              </a:r>
            </a:p>
          </p:txBody>
        </p:sp>
        <p:sp>
          <p:nvSpPr>
            <p:cNvPr id="64" name="TextBox 63">
              <a:extLst>
                <a:ext uri="{FF2B5EF4-FFF2-40B4-BE49-F238E27FC236}">
                  <a16:creationId xmlns:a16="http://schemas.microsoft.com/office/drawing/2014/main" id="{DB8C0A89-7364-4B5D-9725-70100021521C}"/>
                </a:ext>
              </a:extLst>
            </p:cNvPr>
            <p:cNvSpPr txBox="1"/>
            <p:nvPr/>
          </p:nvSpPr>
          <p:spPr>
            <a:xfrm>
              <a:off x="7284843" y="3126795"/>
              <a:ext cx="240680" cy="159675"/>
            </a:xfrm>
            <a:prstGeom prst="rect">
              <a:avLst/>
            </a:prstGeom>
            <a:noFill/>
          </p:spPr>
          <p:txBody>
            <a:bodyPr wrap="none" rtlCol="0">
              <a:spAutoFit/>
            </a:bodyPr>
            <a:lstStyle/>
            <a:p>
              <a:r>
                <a:rPr lang="en-US" sz="2844" dirty="0"/>
                <a:t>Title</a:t>
              </a:r>
            </a:p>
          </p:txBody>
        </p:sp>
      </p:grpSp>
      <p:sp>
        <p:nvSpPr>
          <p:cNvPr id="65" name="TextBox 64">
            <a:extLst>
              <a:ext uri="{FF2B5EF4-FFF2-40B4-BE49-F238E27FC236}">
                <a16:creationId xmlns:a16="http://schemas.microsoft.com/office/drawing/2014/main" id="{631651F8-044F-47E5-A1BE-BE61DD75EAD6}"/>
              </a:ext>
            </a:extLst>
          </p:cNvPr>
          <p:cNvSpPr txBox="1"/>
          <p:nvPr/>
        </p:nvSpPr>
        <p:spPr>
          <a:xfrm>
            <a:off x="32953551" y="14203011"/>
            <a:ext cx="9927322" cy="3680688"/>
          </a:xfrm>
          <a:prstGeom prst="rect">
            <a:avLst/>
          </a:prstGeom>
          <a:noFill/>
          <a:ln>
            <a:noFill/>
          </a:ln>
        </p:spPr>
        <p:txBody>
          <a:bodyPr wrap="square" rtlCol="0">
            <a:spAutoFit/>
          </a:bodyPr>
          <a:lstStyle/>
          <a:p>
            <a:pPr algn="ctr"/>
            <a:r>
              <a:rPr lang="en-US" sz="4800" b="1" dirty="0"/>
              <a:t>DISCLOSURES</a:t>
            </a:r>
          </a:p>
          <a:p>
            <a:pPr algn="ctr"/>
            <a:endParaRPr lang="en-US" sz="1372" b="1" dirty="0"/>
          </a:p>
          <a:p>
            <a:pPr marL="228550" indent="-228550">
              <a:buFont typeface="Arial" panose="020B0604020202020204" pitchFamily="34" charset="0"/>
              <a:buChar char="•"/>
            </a:pPr>
            <a:r>
              <a:rPr lang="en-US" sz="3429" dirty="0"/>
              <a:t>Authors of this presentation have the following to disclose regarding possible financial or personal relationships with commercial entities that may have a direct or indirect interest in the subject matter of this presentation.</a:t>
            </a:r>
          </a:p>
        </p:txBody>
      </p:sp>
      <p:sp>
        <p:nvSpPr>
          <p:cNvPr id="66" name="TextBox 65">
            <a:extLst>
              <a:ext uri="{FF2B5EF4-FFF2-40B4-BE49-F238E27FC236}">
                <a16:creationId xmlns:a16="http://schemas.microsoft.com/office/drawing/2014/main" id="{53AC0935-7200-4E81-A7BB-C30F12D8464B}"/>
              </a:ext>
            </a:extLst>
          </p:cNvPr>
          <p:cNvSpPr txBox="1"/>
          <p:nvPr/>
        </p:nvSpPr>
        <p:spPr>
          <a:xfrm>
            <a:off x="32953551" y="25798197"/>
            <a:ext cx="9927322" cy="3152979"/>
          </a:xfrm>
          <a:prstGeom prst="rect">
            <a:avLst/>
          </a:prstGeom>
          <a:noFill/>
          <a:ln>
            <a:noFill/>
          </a:ln>
        </p:spPr>
        <p:txBody>
          <a:bodyPr wrap="square" rtlCol="0">
            <a:spAutoFit/>
          </a:bodyPr>
          <a:lstStyle/>
          <a:p>
            <a:pPr algn="ctr"/>
            <a:r>
              <a:rPr lang="en-US" sz="4800" b="1" dirty="0"/>
              <a:t>ACKNOWLEDGEMENTS </a:t>
            </a:r>
          </a:p>
          <a:p>
            <a:pPr algn="ctr"/>
            <a:endParaRPr lang="en-US" sz="1372" b="1" dirty="0"/>
          </a:p>
          <a:p>
            <a:pPr marL="228550" indent="-228550">
              <a:buFont typeface="Arial" panose="020B0604020202020204" pitchFamily="34" charset="0"/>
              <a:buChar char="•"/>
            </a:pPr>
            <a:r>
              <a:rPr lang="en-US" sz="3429" dirty="0"/>
              <a:t>Acknowledge anyone who helped with the project or poster that did not meet authorship criteria.</a:t>
            </a:r>
          </a:p>
          <a:p>
            <a:pPr marL="228550" indent="-228550">
              <a:buFont typeface="Arial" panose="020B0604020202020204" pitchFamily="34" charset="0"/>
              <a:buChar char="•"/>
            </a:pPr>
            <a:r>
              <a:rPr lang="en-US" sz="3429" dirty="0"/>
              <a:t>Include sources used on the poster such as images or quotes.</a:t>
            </a:r>
          </a:p>
        </p:txBody>
      </p:sp>
      <p:sp>
        <p:nvSpPr>
          <p:cNvPr id="67" name="TextBox 66">
            <a:extLst>
              <a:ext uri="{FF2B5EF4-FFF2-40B4-BE49-F238E27FC236}">
                <a16:creationId xmlns:a16="http://schemas.microsoft.com/office/drawing/2014/main" id="{45664451-0FE3-4851-9663-5834BFCE774F}"/>
              </a:ext>
            </a:extLst>
          </p:cNvPr>
          <p:cNvSpPr txBox="1"/>
          <p:nvPr/>
        </p:nvSpPr>
        <p:spPr>
          <a:xfrm>
            <a:off x="823480" y="15797985"/>
            <a:ext cx="9904104" cy="2097562"/>
          </a:xfrm>
          <a:prstGeom prst="rect">
            <a:avLst/>
          </a:prstGeom>
          <a:noFill/>
          <a:ln>
            <a:noFill/>
          </a:ln>
        </p:spPr>
        <p:txBody>
          <a:bodyPr wrap="square" rtlCol="0">
            <a:spAutoFit/>
          </a:bodyPr>
          <a:lstStyle/>
          <a:p>
            <a:pPr algn="ctr"/>
            <a:r>
              <a:rPr lang="en-US" sz="4800" b="1" dirty="0"/>
              <a:t>PURPOSE</a:t>
            </a:r>
          </a:p>
          <a:p>
            <a:pPr algn="ctr"/>
            <a:endParaRPr lang="en-US" sz="1372" dirty="0"/>
          </a:p>
          <a:p>
            <a:r>
              <a:rPr lang="en-US" sz="3429" dirty="0"/>
              <a:t>In 1 -2 sentences, succinctly state the purpose of your study</a:t>
            </a:r>
            <a:r>
              <a:rPr lang="en-US" sz="3429" i="1" dirty="0"/>
              <a:t>. </a:t>
            </a:r>
          </a:p>
        </p:txBody>
      </p:sp>
      <p:pic>
        <p:nvPicPr>
          <p:cNvPr id="68" name="Picture 4" descr="Image result for pharmacy research data collection tool">
            <a:extLst>
              <a:ext uri="{FF2B5EF4-FFF2-40B4-BE49-F238E27FC236}">
                <a16:creationId xmlns:a16="http://schemas.microsoft.com/office/drawing/2014/main" id="{68131B92-AF56-4B0E-90A2-0083089EB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7957" y="15525042"/>
            <a:ext cx="8360350" cy="6237605"/>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DBB24DF5-CBDE-4DB4-8B34-03E239F32444}"/>
              </a:ext>
            </a:extLst>
          </p:cNvPr>
          <p:cNvSpPr txBox="1"/>
          <p:nvPr/>
        </p:nvSpPr>
        <p:spPr>
          <a:xfrm>
            <a:off x="22308944" y="24363172"/>
            <a:ext cx="9883029" cy="3812134"/>
          </a:xfrm>
          <a:prstGeom prst="rect">
            <a:avLst/>
          </a:prstGeom>
          <a:noFill/>
          <a:ln>
            <a:noFill/>
          </a:ln>
        </p:spPr>
        <p:txBody>
          <a:bodyPr wrap="square" rtlCol="0">
            <a:spAutoFit/>
          </a:bodyPr>
          <a:lstStyle/>
          <a:p>
            <a:pPr algn="ctr"/>
            <a:r>
              <a:rPr lang="en-US" sz="4800" b="1" dirty="0"/>
              <a:t>DISCUSSION</a:t>
            </a:r>
          </a:p>
          <a:p>
            <a:pPr algn="ctr"/>
            <a:endParaRPr lang="en-US" sz="1372" i="1" dirty="0">
              <a:solidFill>
                <a:sysClr val="windowText" lastClr="000000"/>
              </a:solidFill>
            </a:endParaRPr>
          </a:p>
          <a:p>
            <a:pPr marL="266631" indent="-266631">
              <a:buFont typeface="Arial" panose="020B0604020202020204" pitchFamily="34" charset="0"/>
              <a:buChar char="•"/>
            </a:pPr>
            <a:r>
              <a:rPr lang="en-US" sz="3600" dirty="0"/>
              <a:t>Analyze and interpret the results.</a:t>
            </a:r>
          </a:p>
          <a:p>
            <a:pPr marL="266631" indent="-266631">
              <a:buFont typeface="Arial" panose="020B0604020202020204" pitchFamily="34" charset="0"/>
              <a:buChar char="•"/>
            </a:pPr>
            <a:r>
              <a:rPr lang="en-US" sz="3600" dirty="0"/>
              <a:t>Relate the findings to previous research.</a:t>
            </a:r>
          </a:p>
          <a:p>
            <a:pPr marL="266631" indent="-266631">
              <a:buFont typeface="Arial" panose="020B0604020202020204" pitchFamily="34" charset="0"/>
              <a:buChar char="•"/>
            </a:pPr>
            <a:r>
              <a:rPr lang="en-US" sz="3600" dirty="0"/>
              <a:t>Mention impact on finances and patient care.</a:t>
            </a:r>
          </a:p>
          <a:p>
            <a:pPr marL="266631" indent="-266631">
              <a:buFont typeface="Arial" panose="020B0604020202020204" pitchFamily="34" charset="0"/>
              <a:buChar char="•"/>
            </a:pPr>
            <a:r>
              <a:rPr lang="en-US" sz="3600" dirty="0"/>
              <a:t>Address limitations to generalization of the results.</a:t>
            </a:r>
          </a:p>
          <a:p>
            <a:pPr marL="266631" indent="-266631">
              <a:buFont typeface="Arial" panose="020B0604020202020204" pitchFamily="34" charset="0"/>
              <a:buChar char="•"/>
            </a:pPr>
            <a:r>
              <a:rPr lang="en-US" sz="3600" dirty="0"/>
              <a:t>Discuss implementation and sustainability issues.</a:t>
            </a:r>
          </a:p>
        </p:txBody>
      </p:sp>
    </p:spTree>
    <p:extLst>
      <p:ext uri="{BB962C8B-B14F-4D97-AF65-F5344CB8AC3E}">
        <p14:creationId xmlns:p14="http://schemas.microsoft.com/office/powerpoint/2010/main" val="3219956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18D49C3BEC3840A4A561E1C07F398E" ma:contentTypeVersion="4" ma:contentTypeDescription="Create a new document." ma:contentTypeScope="" ma:versionID="9e525ffcda38aea6792677c4f1fd722a">
  <xsd:schema xmlns:xsd="http://www.w3.org/2001/XMLSchema" xmlns:xs="http://www.w3.org/2001/XMLSchema" xmlns:p="http://schemas.microsoft.com/office/2006/metadata/properties" xmlns:ns1="http://schemas.microsoft.com/sharepoint/v3" xmlns:ns2="b569370b-5b66-4f89-ab9e-0d12b68de8be" targetNamespace="http://schemas.microsoft.com/office/2006/metadata/properties" ma:root="true" ma:fieldsID="9f8683b31d3f77302b17932512a6ed94" ns1:_="" ns2:_="">
    <xsd:import namespace="http://schemas.microsoft.com/sharepoint/v3"/>
    <xsd:import namespace="b569370b-5b66-4f89-ab9e-0d12b68de8b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69370b-5b66-4f89-ab9e-0d12b68de8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E003D0-7492-4A89-B444-4A8407A8E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69370b-5b66-4f89-ab9e-0d12b68de8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FEA8A8-EB50-4707-A077-797635CEA74E}">
  <ds:schemaRefs>
    <ds:schemaRef ds:uri="http://purl.org/dc/terms/"/>
    <ds:schemaRef ds:uri="http://schemas.openxmlformats.org/package/2006/metadata/core-properties"/>
    <ds:schemaRef ds:uri="b569370b-5b66-4f89-ab9e-0d12b68de8b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E81C849C-810E-4938-9E9D-8305BADA49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3232</TotalTime>
  <Words>575</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Cone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Lackey, Sarah</dc:creator>
  <cp:lastModifiedBy>Justin Delre</cp:lastModifiedBy>
  <cp:revision>109</cp:revision>
  <cp:lastPrinted>2018-03-14T19:55:43Z</cp:lastPrinted>
  <dcterms:created xsi:type="dcterms:W3CDTF">2017-06-15T14:41:52Z</dcterms:created>
  <dcterms:modified xsi:type="dcterms:W3CDTF">2019-12-10T21:24:55Z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0x0101003E18D49C3BEC3840A4A561E1C07F398E</vt:lpwstr>
  </property>
</Properties>
</file>