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E0000"/>
    <a:srgbClr val="8B0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1" d="100"/>
          <a:sy n="21" d="100"/>
        </p:scale>
        <p:origin x="-534" y="-7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4.3</c:v>
                </c:pt>
                <c:pt idx="1">
                  <c:v>2.5</c:v>
                </c:pt>
                <c:pt idx="2">
                  <c:v>3.5</c:v>
                </c:pt>
                <c:pt idx="3">
                  <c:v>4.5</c:v>
                </c:pt>
                <c:pt idx="4">
                  <c:v>4.3</c:v>
                </c:pt>
                <c:pt idx="5">
                  <c:v>2.5</c:v>
                </c:pt>
                <c:pt idx="6">
                  <c:v>3.5</c:v>
                </c:pt>
                <c:pt idx="7">
                  <c:v>4.5</c:v>
                </c:pt>
              </c:numCache>
            </c:numRef>
          </c:val>
        </c:ser>
        <c:ser>
          <c:idx val="1"/>
          <c:order val="1"/>
          <c:tx>
            <c:strRef>
              <c:f>Sheet1!$C$1</c:f>
              <c:strCache>
                <c:ptCount val="1"/>
                <c:pt idx="0">
                  <c:v>Series 2</c:v>
                </c:pt>
              </c:strCache>
            </c:strRef>
          </c:tx>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Sheet1!$C$2:$C$9</c:f>
              <c:numCache>
                <c:formatCode>General</c:formatCode>
                <c:ptCount val="8"/>
                <c:pt idx="0">
                  <c:v>2.4</c:v>
                </c:pt>
                <c:pt idx="1">
                  <c:v>4.4000000000000004</c:v>
                </c:pt>
                <c:pt idx="2">
                  <c:v>1.8</c:v>
                </c:pt>
                <c:pt idx="3">
                  <c:v>2.8</c:v>
                </c:pt>
                <c:pt idx="4">
                  <c:v>2.4</c:v>
                </c:pt>
                <c:pt idx="5">
                  <c:v>4.4000000000000004</c:v>
                </c:pt>
                <c:pt idx="6">
                  <c:v>1.8</c:v>
                </c:pt>
                <c:pt idx="7">
                  <c:v>2.8</c:v>
                </c:pt>
              </c:numCache>
            </c:numRef>
          </c:val>
        </c:ser>
        <c:ser>
          <c:idx val="2"/>
          <c:order val="2"/>
          <c:tx>
            <c:strRef>
              <c:f>Sheet1!$D$1</c:f>
              <c:strCache>
                <c:ptCount val="1"/>
                <c:pt idx="0">
                  <c:v>Series 3</c:v>
                </c:pt>
              </c:strCache>
            </c:strRef>
          </c:tx>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Sheet1!$D$2:$D$9</c:f>
              <c:numCache>
                <c:formatCode>General</c:formatCode>
                <c:ptCount val="8"/>
                <c:pt idx="0">
                  <c:v>2</c:v>
                </c:pt>
                <c:pt idx="1">
                  <c:v>2</c:v>
                </c:pt>
                <c:pt idx="2">
                  <c:v>3</c:v>
                </c:pt>
                <c:pt idx="3">
                  <c:v>5</c:v>
                </c:pt>
                <c:pt idx="4">
                  <c:v>2</c:v>
                </c:pt>
                <c:pt idx="5">
                  <c:v>2</c:v>
                </c:pt>
                <c:pt idx="6">
                  <c:v>3</c:v>
                </c:pt>
                <c:pt idx="7">
                  <c:v>5</c:v>
                </c:pt>
              </c:numCache>
            </c:numRef>
          </c:val>
        </c:ser>
        <c:dLbls>
          <c:showLegendKey val="0"/>
          <c:showVal val="0"/>
          <c:showCatName val="0"/>
          <c:showSerName val="0"/>
          <c:showPercent val="0"/>
          <c:showBubbleSize val="0"/>
        </c:dLbls>
        <c:gapWidth val="150"/>
        <c:shape val="box"/>
        <c:axId val="277440768"/>
        <c:axId val="277451904"/>
        <c:axId val="0"/>
      </c:bar3DChart>
      <c:catAx>
        <c:axId val="277440768"/>
        <c:scaling>
          <c:orientation val="minMax"/>
        </c:scaling>
        <c:delete val="0"/>
        <c:axPos val="b"/>
        <c:numFmt formatCode="General" sourceLinked="1"/>
        <c:majorTickMark val="out"/>
        <c:minorTickMark val="none"/>
        <c:tickLblPos val="nextTo"/>
        <c:crossAx val="277451904"/>
        <c:crosses val="autoZero"/>
        <c:auto val="1"/>
        <c:lblAlgn val="ctr"/>
        <c:lblOffset val="100"/>
        <c:noMultiLvlLbl val="0"/>
      </c:catAx>
      <c:valAx>
        <c:axId val="277451904"/>
        <c:scaling>
          <c:orientation val="minMax"/>
        </c:scaling>
        <c:delete val="0"/>
        <c:axPos val="l"/>
        <c:majorGridlines/>
        <c:numFmt formatCode="General" sourceLinked="1"/>
        <c:majorTickMark val="out"/>
        <c:minorTickMark val="none"/>
        <c:tickLblPos val="nextTo"/>
        <c:crossAx val="2774407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ndard"/>
        <c:varyColors val="0"/>
        <c:ser>
          <c:idx val="0"/>
          <c:order val="0"/>
          <c:tx>
            <c:strRef>
              <c:f>Sheet1!$B$1</c:f>
              <c:strCache>
                <c:ptCount val="1"/>
                <c:pt idx="0">
                  <c:v>Series 1</c:v>
                </c:pt>
              </c:strCache>
            </c:strRef>
          </c:tx>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4.3</c:v>
                </c:pt>
                <c:pt idx="1">
                  <c:v>2.5</c:v>
                </c:pt>
                <c:pt idx="2">
                  <c:v>3.5</c:v>
                </c:pt>
                <c:pt idx="3">
                  <c:v>4.5</c:v>
                </c:pt>
              </c:numCache>
            </c:numRef>
          </c:val>
          <c:smooth val="0"/>
        </c:ser>
        <c:ser>
          <c:idx val="1"/>
          <c:order val="1"/>
          <c:tx>
            <c:strRef>
              <c:f>Sheet1!$C$1</c:f>
              <c:strCache>
                <c:ptCount val="1"/>
                <c:pt idx="0">
                  <c:v>Series 2</c:v>
                </c:pt>
              </c:strCache>
            </c:strRef>
          </c:tx>
          <c:cat>
            <c:strRef>
              <c:f>Sheet1!$A$2:$A$6</c:f>
              <c:strCache>
                <c:ptCount val="4"/>
                <c:pt idx="0">
                  <c:v>Category 1</c:v>
                </c:pt>
                <c:pt idx="1">
                  <c:v>Category 2</c:v>
                </c:pt>
                <c:pt idx="2">
                  <c:v>Category 3</c:v>
                </c:pt>
                <c:pt idx="3">
                  <c:v>Category 4</c:v>
                </c:pt>
              </c:strCache>
            </c:strRef>
          </c:cat>
          <c:val>
            <c:numRef>
              <c:f>Sheet1!$C$2:$C$6</c:f>
              <c:numCache>
                <c:formatCode>General</c:formatCode>
                <c:ptCount val="5"/>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Sheet1!$A$2:$A$6</c:f>
              <c:strCache>
                <c:ptCount val="4"/>
                <c:pt idx="0">
                  <c:v>Category 1</c:v>
                </c:pt>
                <c:pt idx="1">
                  <c:v>Category 2</c:v>
                </c:pt>
                <c:pt idx="2">
                  <c:v>Category 3</c:v>
                </c:pt>
                <c:pt idx="3">
                  <c:v>Category 4</c:v>
                </c:pt>
              </c:strCache>
            </c:strRef>
          </c:cat>
          <c:val>
            <c:numRef>
              <c:f>Sheet1!$D$2:$D$6</c:f>
              <c:numCache>
                <c:formatCode>General</c:formatCode>
                <c:ptCount val="5"/>
                <c:pt idx="0">
                  <c:v>2</c:v>
                </c:pt>
                <c:pt idx="1">
                  <c:v>2</c:v>
                </c:pt>
                <c:pt idx="2">
                  <c:v>3</c:v>
                </c:pt>
                <c:pt idx="3">
                  <c:v>5</c:v>
                </c:pt>
              </c:numCache>
            </c:numRef>
          </c:val>
          <c:smooth val="0"/>
        </c:ser>
        <c:ser>
          <c:idx val="3"/>
          <c:order val="3"/>
          <c:tx>
            <c:strRef>
              <c:f>Sheet1!$E$1</c:f>
              <c:strCache>
                <c:ptCount val="1"/>
                <c:pt idx="0">
                  <c:v>Series 4</c:v>
                </c:pt>
              </c:strCache>
            </c:strRef>
          </c:tx>
          <c:cat>
            <c:strRef>
              <c:f>Sheet1!$A$2:$A$6</c:f>
              <c:strCache>
                <c:ptCount val="4"/>
                <c:pt idx="0">
                  <c:v>Category 1</c:v>
                </c:pt>
                <c:pt idx="1">
                  <c:v>Category 2</c:v>
                </c:pt>
                <c:pt idx="2">
                  <c:v>Category 3</c:v>
                </c:pt>
                <c:pt idx="3">
                  <c:v>Category 4</c:v>
                </c:pt>
              </c:strCache>
            </c:strRef>
          </c:cat>
          <c:val>
            <c:numRef>
              <c:f>Sheet1!$E$2:$E$6</c:f>
              <c:numCache>
                <c:formatCode>General</c:formatCode>
                <c:ptCount val="5"/>
                <c:pt idx="0">
                  <c:v>4</c:v>
                </c:pt>
                <c:pt idx="1">
                  <c:v>2</c:v>
                </c:pt>
                <c:pt idx="2">
                  <c:v>4.2</c:v>
                </c:pt>
                <c:pt idx="3">
                  <c:v>1.4</c:v>
                </c:pt>
              </c:numCache>
            </c:numRef>
          </c:val>
          <c:smooth val="0"/>
        </c:ser>
        <c:ser>
          <c:idx val="4"/>
          <c:order val="4"/>
          <c:tx>
            <c:strRef>
              <c:f>Sheet1!$F$1</c:f>
              <c:strCache>
                <c:ptCount val="1"/>
                <c:pt idx="0">
                  <c:v>Series 5</c:v>
                </c:pt>
              </c:strCache>
            </c:strRef>
          </c:tx>
          <c:cat>
            <c:strRef>
              <c:f>Sheet1!$A$2:$A$6</c:f>
              <c:strCache>
                <c:ptCount val="4"/>
                <c:pt idx="0">
                  <c:v>Category 1</c:v>
                </c:pt>
                <c:pt idx="1">
                  <c:v>Category 2</c:v>
                </c:pt>
                <c:pt idx="2">
                  <c:v>Category 3</c:v>
                </c:pt>
                <c:pt idx="3">
                  <c:v>Category 4</c:v>
                </c:pt>
              </c:strCache>
            </c:strRef>
          </c:cat>
          <c:val>
            <c:numRef>
              <c:f>Sheet1!$F$2:$F$6</c:f>
              <c:numCache>
                <c:formatCode>General</c:formatCode>
                <c:ptCount val="5"/>
                <c:pt idx="0">
                  <c:v>5.8</c:v>
                </c:pt>
                <c:pt idx="1">
                  <c:v>3.8</c:v>
                </c:pt>
                <c:pt idx="2">
                  <c:v>3</c:v>
                </c:pt>
                <c:pt idx="3">
                  <c:v>2.9</c:v>
                </c:pt>
              </c:numCache>
            </c:numRef>
          </c:val>
          <c:smooth val="0"/>
        </c:ser>
        <c:ser>
          <c:idx val="5"/>
          <c:order val="5"/>
          <c:tx>
            <c:strRef>
              <c:f>Sheet1!$G$1</c:f>
              <c:strCache>
                <c:ptCount val="1"/>
                <c:pt idx="0">
                  <c:v>Series 6</c:v>
                </c:pt>
              </c:strCache>
            </c:strRef>
          </c:tx>
          <c:cat>
            <c:strRef>
              <c:f>Sheet1!$A$2:$A$6</c:f>
              <c:strCache>
                <c:ptCount val="4"/>
                <c:pt idx="0">
                  <c:v>Category 1</c:v>
                </c:pt>
                <c:pt idx="1">
                  <c:v>Category 2</c:v>
                </c:pt>
                <c:pt idx="2">
                  <c:v>Category 3</c:v>
                </c:pt>
                <c:pt idx="3">
                  <c:v>Category 4</c:v>
                </c:pt>
              </c:strCache>
            </c:strRef>
          </c:cat>
          <c:val>
            <c:numRef>
              <c:f>Sheet1!$G$2:$G$6</c:f>
              <c:numCache>
                <c:formatCode>General</c:formatCode>
                <c:ptCount val="5"/>
                <c:pt idx="0">
                  <c:v>3</c:v>
                </c:pt>
                <c:pt idx="1">
                  <c:v>1</c:v>
                </c:pt>
                <c:pt idx="2">
                  <c:v>5</c:v>
                </c:pt>
                <c:pt idx="3">
                  <c:v>3</c:v>
                </c:pt>
              </c:numCache>
            </c:numRef>
          </c:val>
          <c:smooth val="0"/>
        </c:ser>
        <c:dLbls>
          <c:showLegendKey val="0"/>
          <c:showVal val="0"/>
          <c:showCatName val="0"/>
          <c:showSerName val="0"/>
          <c:showPercent val="0"/>
          <c:showBubbleSize val="0"/>
        </c:dLbls>
        <c:marker val="1"/>
        <c:smooth val="0"/>
        <c:axId val="311620352"/>
        <c:axId val="311621888"/>
      </c:lineChart>
      <c:catAx>
        <c:axId val="311620352"/>
        <c:scaling>
          <c:orientation val="minMax"/>
        </c:scaling>
        <c:delete val="0"/>
        <c:axPos val="b"/>
        <c:numFmt formatCode="General" sourceLinked="1"/>
        <c:majorTickMark val="out"/>
        <c:minorTickMark val="none"/>
        <c:tickLblPos val="nextTo"/>
        <c:crossAx val="311621888"/>
        <c:crosses val="autoZero"/>
        <c:auto val="1"/>
        <c:lblAlgn val="ctr"/>
        <c:lblOffset val="100"/>
        <c:noMultiLvlLbl val="0"/>
      </c:catAx>
      <c:valAx>
        <c:axId val="311621888"/>
        <c:scaling>
          <c:orientation val="minMax"/>
        </c:scaling>
        <c:delete val="0"/>
        <c:axPos val="l"/>
        <c:majorGridlines/>
        <c:numFmt formatCode="General" sourceLinked="1"/>
        <c:majorTickMark val="out"/>
        <c:minorTickMark val="none"/>
        <c:tickLblPos val="nextTo"/>
        <c:crossAx val="3116203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74607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04933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2541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63242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88055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08187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1C16E-B02E-4CB3-B4D9-08544CA9F4D3}" type="datetimeFigureOut">
              <a:rPr lang="en-US" smtClean="0"/>
              <a:t>7/3/2014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337763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1C16E-B02E-4CB3-B4D9-08544CA9F4D3}" type="datetimeFigureOut">
              <a:rPr lang="en-US" smtClean="0"/>
              <a:t>7/3/2014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408201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1C16E-B02E-4CB3-B4D9-08544CA9F4D3}" type="datetimeFigureOut">
              <a:rPr lang="en-US" smtClean="0"/>
              <a:t>7/3/2014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388575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92310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64721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CF1C16E-B02E-4CB3-B4D9-08544CA9F4D3}" type="datetimeFigureOut">
              <a:rPr lang="en-US" smtClean="0"/>
              <a:t>7/3/2014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5C06A05-D56D-41A7-93F0-C1A7D9B979CA}" type="slidenum">
              <a:rPr lang="en-US" smtClean="0"/>
              <a:t>‹#›</a:t>
            </a:fld>
            <a:endParaRPr lang="en-US"/>
          </a:p>
        </p:txBody>
      </p:sp>
    </p:spTree>
    <p:extLst>
      <p:ext uri="{BB962C8B-B14F-4D97-AF65-F5344CB8AC3E}">
        <p14:creationId xmlns:p14="http://schemas.microsoft.com/office/powerpoint/2010/main" val="141480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mailto:support@graphicsland.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makesigns.com/SciPosters_Home.aspx" TargetMode="External"/><Relationship Id="rId5" Type="http://schemas.openxmlformats.org/officeDocument/2006/relationships/image" Target="../media/image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22479361" y="9646237"/>
            <a:ext cx="10040215" cy="106525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3316887" y="11371191"/>
            <a:ext cx="10040215" cy="13650533"/>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4" descr="C:\Users\jessie\Desktop\Findlay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 t="84286" r="308" b="6427"/>
          <a:stretch/>
        </p:blipFill>
        <p:spPr bwMode="auto">
          <a:xfrm rot="10800000" flipH="1">
            <a:off x="-11665" y="-1"/>
            <a:ext cx="43902866" cy="3164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ssie\Desktop\Findlay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 t="84286" r="308" b="3611"/>
          <a:stretch/>
        </p:blipFill>
        <p:spPr bwMode="auto">
          <a:xfrm>
            <a:off x="0" y="28934267"/>
            <a:ext cx="43891200" cy="39841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p:cNvSpPr txBox="1">
            <a:spLocks noChangeArrowheads="1"/>
          </p:cNvSpPr>
          <p:nvPr/>
        </p:nvSpPr>
        <p:spPr bwMode="auto">
          <a:xfrm>
            <a:off x="1295400" y="1626037"/>
            <a:ext cx="3223567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8000" b="1" i="1" smtClean="0">
                <a:latin typeface="+mj-lt"/>
              </a:rPr>
              <a:t>This is a Scientific Poster Template created by </a:t>
            </a:r>
          </a:p>
          <a:p>
            <a:pPr eaLnBrk="1">
              <a:defRPr/>
            </a:pPr>
            <a:r>
              <a:rPr lang="en-US" sz="8000" b="1" i="1" smtClean="0">
                <a:latin typeface="+mj-lt"/>
              </a:rPr>
              <a:t>Graphicsland &amp; MakeSigns.com Your poster title would go on these lines</a:t>
            </a:r>
          </a:p>
        </p:txBody>
      </p:sp>
      <p:sp>
        <p:nvSpPr>
          <p:cNvPr id="17" name="TextBox 4"/>
          <p:cNvSpPr txBox="1">
            <a:spLocks noChangeArrowheads="1"/>
          </p:cNvSpPr>
          <p:nvPr/>
        </p:nvSpPr>
        <p:spPr bwMode="auto">
          <a:xfrm>
            <a:off x="1295400" y="4272022"/>
            <a:ext cx="306488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4000" smtClean="0">
                <a:latin typeface="+mj-lt"/>
              </a:rPr>
              <a:t>Author Name, RN</a:t>
            </a:r>
            <a:r>
              <a:rPr lang="en-US" sz="4000" baseline="30000" smtClean="0">
                <a:latin typeface="+mj-lt"/>
              </a:rPr>
              <a:t>1</a:t>
            </a:r>
            <a:r>
              <a:rPr lang="en-US" sz="4000" smtClean="0">
                <a:latin typeface="+mj-lt"/>
              </a:rPr>
              <a:t>; Author Name, Ph.D</a:t>
            </a:r>
            <a:r>
              <a:rPr lang="en-US" sz="4000" baseline="30000" smtClean="0">
                <a:latin typeface="+mj-lt"/>
              </a:rPr>
              <a:t>2</a:t>
            </a:r>
            <a:r>
              <a:rPr lang="en-US" sz="4000" smtClean="0">
                <a:latin typeface="+mj-lt"/>
              </a:rPr>
              <a:t>, Author Name, RN</a:t>
            </a:r>
            <a:r>
              <a:rPr lang="en-US" sz="4000" baseline="30000" smtClean="0">
                <a:latin typeface="+mj-lt"/>
              </a:rPr>
              <a:t>2,3</a:t>
            </a:r>
            <a:r>
              <a:rPr lang="en-US" sz="4000" smtClean="0">
                <a:latin typeface="+mj-lt"/>
              </a:rPr>
              <a:t>; Author Name, Ph.D</a:t>
            </a:r>
            <a:r>
              <a:rPr lang="en-US" sz="4000" baseline="30000" smtClean="0">
                <a:latin typeface="+mj-lt"/>
              </a:rPr>
              <a:t>1,4</a:t>
            </a:r>
            <a:r>
              <a:rPr lang="en-US" sz="4000" smtClean="0">
                <a:latin typeface="+mj-lt"/>
              </a:rPr>
              <a:t> </a:t>
            </a:r>
          </a:p>
          <a:p>
            <a:pPr eaLnBrk="1">
              <a:defRPr/>
            </a:pPr>
            <a:r>
              <a:rPr lang="en-US" sz="4000" baseline="30000" smtClean="0">
                <a:latin typeface="+mj-lt"/>
              </a:rPr>
              <a:t>1</a:t>
            </a:r>
            <a:r>
              <a:rPr lang="en-US" sz="4000" smtClean="0">
                <a:latin typeface="+mj-lt"/>
              </a:rPr>
              <a:t>Name of University, City, State; </a:t>
            </a:r>
            <a:r>
              <a:rPr lang="en-US" sz="4000" baseline="30000" smtClean="0">
                <a:latin typeface="+mj-lt"/>
              </a:rPr>
              <a:t>2</a:t>
            </a:r>
            <a:r>
              <a:rPr lang="en-US" sz="4000" smtClean="0">
                <a:latin typeface="+mj-lt"/>
              </a:rPr>
              <a:t>Name of Another  University, City, State; </a:t>
            </a:r>
            <a:r>
              <a:rPr lang="en-US" sz="4000" baseline="30000" smtClean="0">
                <a:latin typeface="+mj-lt"/>
              </a:rPr>
              <a:t>3</a:t>
            </a:r>
            <a:r>
              <a:rPr lang="en-US" sz="4000" smtClean="0">
                <a:latin typeface="+mj-lt"/>
              </a:rPr>
              <a:t>Name of University, City, State; </a:t>
            </a:r>
            <a:r>
              <a:rPr lang="en-US" sz="4000" baseline="30000" smtClean="0">
                <a:latin typeface="+mj-lt"/>
              </a:rPr>
              <a:t>4</a:t>
            </a:r>
            <a:r>
              <a:rPr lang="en-US" sz="4000" smtClean="0">
                <a:latin typeface="+mj-lt"/>
              </a:rPr>
              <a:t>Name of University, City, State; </a:t>
            </a:r>
          </a:p>
        </p:txBody>
      </p:sp>
      <p:sp>
        <p:nvSpPr>
          <p:cNvPr id="2" name="Rectangle 1"/>
          <p:cNvSpPr/>
          <p:nvPr/>
        </p:nvSpPr>
        <p:spPr>
          <a:xfrm>
            <a:off x="538163" y="6629400"/>
            <a:ext cx="10040215" cy="748548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49"/>
          <p:cNvSpPr txBox="1">
            <a:spLocks noChangeArrowheads="1"/>
          </p:cNvSpPr>
          <p:nvPr/>
        </p:nvSpPr>
        <p:spPr bwMode="auto">
          <a:xfrm>
            <a:off x="740208" y="7539373"/>
            <a:ext cx="96361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3200" smtClean="0">
                <a:solidFill>
                  <a:srgbClr val="FFFFFF"/>
                </a:solidFill>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eaLnBrk="1">
              <a:defRPr/>
            </a:pPr>
            <a:r>
              <a:rPr lang="en-US" sz="3200" smtClean="0">
                <a:solidFill>
                  <a:srgbClr val="FFFFFF"/>
                </a:solidFill>
                <a:latin typeface="+mj-lt"/>
              </a:rPr>
              <a:t>Your text would go here. List your information on these lines. Your text would go here. List your information on these lines. Your text would go here. </a:t>
            </a:r>
          </a:p>
        </p:txBody>
      </p:sp>
      <p:sp>
        <p:nvSpPr>
          <p:cNvPr id="77" name="TextBox 50"/>
          <p:cNvSpPr txBox="1">
            <a:spLocks noChangeArrowheads="1"/>
          </p:cNvSpPr>
          <p:nvPr/>
        </p:nvSpPr>
        <p:spPr bwMode="auto">
          <a:xfrm>
            <a:off x="740208" y="15568840"/>
            <a:ext cx="9636125" cy="1338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3200" smtClean="0">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eaLnBrk="1">
              <a:defRPr/>
            </a:pPr>
            <a:r>
              <a:rPr lang="en-US" sz="3200" smtClean="0">
                <a:latin typeface="+mj-lt"/>
              </a:rPr>
              <a:t>Your text would go here. List your information on these lines. Your text would go here. List your information on these lines. Your text would go here. List your information on these lines. Your text would go here. List your information on these lines. </a:t>
            </a:r>
          </a:p>
          <a:p>
            <a:pPr eaLnBrk="1">
              <a:defRPr/>
            </a:pPr>
            <a:r>
              <a:rPr lang="en-US" sz="3200" smtClean="0">
                <a:latin typeface="+mj-lt"/>
              </a:rPr>
              <a:t>Your text would go here. List your information on these lines. Your text would go here. List your information on these lines. Your text would go here. List your information on these lines. Your text would go here. List your information on these lines. List your information on these lines. Your text would go here. List your information on these lines. </a:t>
            </a:r>
          </a:p>
          <a:p>
            <a:pPr eaLnBrk="1">
              <a:defRPr/>
            </a:pPr>
            <a:endParaRPr lang="en-US" sz="3200" smtClean="0">
              <a:latin typeface="+mj-lt"/>
            </a:endParaRPr>
          </a:p>
          <a:p>
            <a:pPr eaLnBrk="1">
              <a:defRPr/>
            </a:pPr>
            <a:r>
              <a:rPr lang="en-US" sz="3200" smtClean="0">
                <a:latin typeface="+mj-lt"/>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78" name="TextBox 51"/>
          <p:cNvSpPr txBox="1">
            <a:spLocks noChangeArrowheads="1"/>
          </p:cNvSpPr>
          <p:nvPr/>
        </p:nvSpPr>
        <p:spPr bwMode="auto">
          <a:xfrm>
            <a:off x="11664961" y="7539373"/>
            <a:ext cx="96345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3200" smtClean="0">
                <a:latin typeface="+mj-lt"/>
              </a:rPr>
              <a:t>would go here. List your information on these lines. Your text would go here. List your information on these lines. Your text would go here. List your information on these lines. </a:t>
            </a:r>
          </a:p>
          <a:p>
            <a:pPr eaLnBrk="1">
              <a:defRPr/>
            </a:pPr>
            <a:endParaRPr lang="en-US" sz="3200" smtClean="0">
              <a:latin typeface="+mj-lt"/>
            </a:endParaRPr>
          </a:p>
        </p:txBody>
      </p:sp>
      <p:sp>
        <p:nvSpPr>
          <p:cNvPr id="79" name="TextBox 78"/>
          <p:cNvSpPr txBox="1"/>
          <p:nvPr/>
        </p:nvSpPr>
        <p:spPr>
          <a:xfrm>
            <a:off x="11664961" y="16300192"/>
            <a:ext cx="9634538" cy="13880723"/>
          </a:xfrm>
          <a:prstGeom prst="rect">
            <a:avLst/>
          </a:prstGeom>
          <a:noFill/>
        </p:spPr>
        <p:txBody>
          <a:bodyPr>
            <a:spAutoFit/>
          </a:bodyPr>
          <a:lstStyle/>
          <a:p>
            <a:pPr defTabSz="1990740">
              <a:defRPr/>
            </a:pPr>
            <a:r>
              <a:rPr lang="en-US" sz="32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457200" indent="-457200" defTabSz="1990740">
              <a:buClr>
                <a:schemeClr val="bg1"/>
              </a:buClr>
              <a:buFont typeface="Arial" pitchFamily="34" charset="0"/>
              <a:buChar char="•"/>
              <a:defRPr/>
            </a:pPr>
            <a:r>
              <a:rPr lang="en-US" sz="3200" dirty="0">
                <a:latin typeface="+mj-lt"/>
                <a:cs typeface="Arial" pitchFamily="34" charset="0"/>
              </a:rPr>
              <a:t>Your text would go here. List your information on these lines. </a:t>
            </a:r>
          </a:p>
          <a:p>
            <a:pPr marL="457200" indent="-457200" defTabSz="1990740">
              <a:buClr>
                <a:schemeClr val="bg1"/>
              </a:buClr>
              <a:buFont typeface="Arial" pitchFamily="34" charset="0"/>
              <a:buChar char="•"/>
              <a:defRPr/>
            </a:pPr>
            <a:r>
              <a:rPr lang="en-US" sz="3200" dirty="0">
                <a:latin typeface="+mj-lt"/>
                <a:cs typeface="Arial" pitchFamily="34" charset="0"/>
              </a:rPr>
              <a:t>Your text would go here. </a:t>
            </a:r>
          </a:p>
          <a:p>
            <a:pPr marL="457200" indent="-457200" defTabSz="1990740">
              <a:buClr>
                <a:schemeClr val="bg1"/>
              </a:buClr>
              <a:buFont typeface="Arial" pitchFamily="34" charset="0"/>
              <a:buChar char="•"/>
              <a:defRPr/>
            </a:pPr>
            <a:r>
              <a:rPr lang="en-US" sz="3200" dirty="0">
                <a:latin typeface="+mj-lt"/>
                <a:cs typeface="Arial" pitchFamily="34" charset="0"/>
              </a:rPr>
              <a:t>List your information on these lines. </a:t>
            </a:r>
          </a:p>
          <a:p>
            <a:pPr defTabSz="1990740">
              <a:defRPr/>
            </a:pPr>
            <a:r>
              <a:rPr lang="en-US" sz="3200" dirty="0">
                <a:latin typeface="+mj-lt"/>
                <a:cs typeface="Arial" pitchFamily="34" charset="0"/>
              </a:rPr>
              <a:t> </a:t>
            </a:r>
          </a:p>
          <a:p>
            <a:pPr>
              <a:defRPr/>
            </a:pPr>
            <a:r>
              <a:rPr lang="en-US" sz="32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List your information on these lines. Your text would go here. List your information on these lines. </a:t>
            </a:r>
            <a:r>
              <a:rPr lang="en-US" sz="3200" dirty="0">
                <a:latin typeface="+mj-lt"/>
              </a:rPr>
              <a:t>Your text would go here. List your information on these lines. Your text would go here</a:t>
            </a:r>
          </a:p>
          <a:p>
            <a:pPr>
              <a:defRPr/>
            </a:pPr>
            <a:endParaRPr lang="en-US" sz="3200" dirty="0">
              <a:latin typeface="+mj-lt"/>
            </a:endParaRPr>
          </a:p>
          <a:p>
            <a:pPr>
              <a:defRPr/>
            </a:pPr>
            <a:endParaRPr lang="en-US" sz="3200" dirty="0">
              <a:latin typeface="+mj-lt"/>
            </a:endParaRPr>
          </a:p>
          <a:p>
            <a:pPr>
              <a:defRPr/>
            </a:pPr>
            <a:r>
              <a:rPr lang="en-US" sz="3200" dirty="0">
                <a:latin typeface="+mj-lt"/>
              </a:rPr>
              <a:t>Your text would go here. List your information on these lines. Your text would go here. List your information on these lines. </a:t>
            </a:r>
          </a:p>
          <a:p>
            <a:pPr>
              <a:defRPr/>
            </a:pPr>
            <a:r>
              <a:rPr lang="en-US" sz="3200" dirty="0">
                <a:latin typeface="+mj-lt"/>
              </a:rPr>
              <a:t>Your text would go here. List your information on these lines. Your text would go here. List your information on these lines. Your text would go here</a:t>
            </a:r>
            <a:r>
              <a:rPr lang="en-US" sz="3200">
                <a:latin typeface="+mj-lt"/>
              </a:rPr>
              <a:t>. </a:t>
            </a:r>
            <a:endParaRPr lang="en-US" sz="3200" dirty="0">
              <a:latin typeface="+mj-lt"/>
              <a:cs typeface="Arial" pitchFamily="34" charset="0"/>
            </a:endParaRPr>
          </a:p>
        </p:txBody>
      </p:sp>
      <p:sp>
        <p:nvSpPr>
          <p:cNvPr id="80" name="TextBox 53"/>
          <p:cNvSpPr txBox="1">
            <a:spLocks noChangeArrowheads="1"/>
          </p:cNvSpPr>
          <p:nvPr/>
        </p:nvSpPr>
        <p:spPr bwMode="auto">
          <a:xfrm>
            <a:off x="22682200" y="7539373"/>
            <a:ext cx="9634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3200" smtClean="0">
                <a:latin typeface="+mj-lt"/>
              </a:rPr>
              <a:t>Your text would go here. List your information on these lines. Your text would go here. List your information on these lines. </a:t>
            </a:r>
          </a:p>
        </p:txBody>
      </p:sp>
      <p:sp>
        <p:nvSpPr>
          <p:cNvPr id="81" name="TextBox 54"/>
          <p:cNvSpPr txBox="1">
            <a:spLocks noChangeArrowheads="1"/>
          </p:cNvSpPr>
          <p:nvPr/>
        </p:nvSpPr>
        <p:spPr bwMode="auto">
          <a:xfrm>
            <a:off x="33516653" y="12734037"/>
            <a:ext cx="96345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3200" smtClean="0">
                <a:solidFill>
                  <a:srgbClr val="FFFFFF"/>
                </a:solidFill>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82" name="TextBox 81"/>
          <p:cNvSpPr txBox="1"/>
          <p:nvPr/>
        </p:nvSpPr>
        <p:spPr>
          <a:xfrm>
            <a:off x="33516653" y="18753947"/>
            <a:ext cx="9634537" cy="5509200"/>
          </a:xfrm>
          <a:prstGeom prst="rect">
            <a:avLst/>
          </a:prstGeom>
          <a:noFill/>
        </p:spPr>
        <p:txBody>
          <a:bodyPr>
            <a:spAutoFit/>
          </a:bodyPr>
          <a:lstStyle/>
          <a:p>
            <a:pPr defTabSz="1990740">
              <a:defRPr/>
            </a:pPr>
            <a:r>
              <a:rPr lang="en-US" sz="3200" dirty="0">
                <a:solidFill>
                  <a:srgbClr val="FFFFFF"/>
                </a:solidFill>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457200" indent="-457200" defTabSz="1990740">
              <a:buClr>
                <a:schemeClr val="bg1"/>
              </a:buClr>
              <a:buFont typeface="Arial" pitchFamily="34" charset="0"/>
              <a:buChar char="•"/>
              <a:defRPr/>
            </a:pPr>
            <a:r>
              <a:rPr lang="en-US" sz="3200" dirty="0">
                <a:solidFill>
                  <a:srgbClr val="FFFFFF"/>
                </a:solidFill>
                <a:latin typeface="+mj-lt"/>
                <a:cs typeface="Arial" pitchFamily="34" charset="0"/>
              </a:rPr>
              <a:t>Your text would go here. List your information on these lines. </a:t>
            </a:r>
          </a:p>
          <a:p>
            <a:pPr marL="457200" indent="-457200" defTabSz="1990740">
              <a:buClr>
                <a:schemeClr val="bg1"/>
              </a:buClr>
              <a:buFont typeface="Arial" pitchFamily="34" charset="0"/>
              <a:buChar char="•"/>
              <a:defRPr/>
            </a:pPr>
            <a:r>
              <a:rPr lang="en-US" sz="3200" dirty="0">
                <a:solidFill>
                  <a:srgbClr val="FFFFFF"/>
                </a:solidFill>
                <a:latin typeface="+mj-lt"/>
                <a:cs typeface="Arial" pitchFamily="34" charset="0"/>
              </a:rPr>
              <a:t>Your text would go here. </a:t>
            </a:r>
          </a:p>
          <a:p>
            <a:pPr marL="457200" indent="-457200" defTabSz="1990740">
              <a:buClr>
                <a:schemeClr val="bg1"/>
              </a:buClr>
              <a:buFont typeface="Arial" pitchFamily="34" charset="0"/>
              <a:buChar char="•"/>
              <a:defRPr/>
            </a:pPr>
            <a:r>
              <a:rPr lang="en-US" sz="3200" dirty="0">
                <a:solidFill>
                  <a:srgbClr val="FFFFFF"/>
                </a:solidFill>
                <a:latin typeface="+mj-lt"/>
                <a:cs typeface="Arial" pitchFamily="34" charset="0"/>
              </a:rPr>
              <a:t>List your information on these lines. </a:t>
            </a:r>
          </a:p>
        </p:txBody>
      </p:sp>
      <p:sp>
        <p:nvSpPr>
          <p:cNvPr id="83" name="TextBox 56"/>
          <p:cNvSpPr txBox="1">
            <a:spLocks noChangeArrowheads="1"/>
          </p:cNvSpPr>
          <p:nvPr/>
        </p:nvSpPr>
        <p:spPr bwMode="auto">
          <a:xfrm>
            <a:off x="33516653" y="25729610"/>
            <a:ext cx="96345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buClr>
                <a:schemeClr val="bg1"/>
              </a:buClr>
              <a:buFont typeface="Arial" charset="0"/>
              <a:buAutoNum type="arabicPeriod"/>
              <a:defRPr/>
            </a:pPr>
            <a:r>
              <a:rPr lang="en-US" sz="3200" smtClean="0">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p:txBody>
      </p:sp>
      <p:graphicFrame>
        <p:nvGraphicFramePr>
          <p:cNvPr id="84" name="Chart 57"/>
          <p:cNvGraphicFramePr>
            <a:graphicFrameLocks/>
          </p:cNvGraphicFramePr>
          <p:nvPr>
            <p:extLst>
              <p:ext uri="{D42A27DB-BD31-4B8C-83A1-F6EECF244321}">
                <p14:modId xmlns:p14="http://schemas.microsoft.com/office/powerpoint/2010/main" val="2162997781"/>
              </p:ext>
            </p:extLst>
          </p:nvPr>
        </p:nvGraphicFramePr>
        <p:xfrm>
          <a:off x="22682200" y="9713147"/>
          <a:ext cx="9634538" cy="4840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5" name="Chart 58"/>
          <p:cNvGraphicFramePr>
            <a:graphicFrameLocks/>
          </p:cNvGraphicFramePr>
          <p:nvPr>
            <p:extLst>
              <p:ext uri="{D42A27DB-BD31-4B8C-83A1-F6EECF244321}">
                <p14:modId xmlns:p14="http://schemas.microsoft.com/office/powerpoint/2010/main" val="2707966570"/>
              </p:ext>
            </p:extLst>
          </p:nvPr>
        </p:nvGraphicFramePr>
        <p:xfrm>
          <a:off x="22682200" y="15428147"/>
          <a:ext cx="9634538" cy="4484688"/>
        </p:xfrm>
        <a:graphic>
          <a:graphicData uri="http://schemas.openxmlformats.org/drawingml/2006/chart">
            <c:chart xmlns:c="http://schemas.openxmlformats.org/drawingml/2006/chart" xmlns:r="http://schemas.openxmlformats.org/officeDocument/2006/relationships" r:id="rId4"/>
          </a:graphicData>
        </a:graphic>
      </p:graphicFrame>
      <p:sp>
        <p:nvSpPr>
          <p:cNvPr id="86" name="TextBox 85"/>
          <p:cNvSpPr txBox="1"/>
          <p:nvPr/>
        </p:nvSpPr>
        <p:spPr>
          <a:xfrm>
            <a:off x="22682200" y="20298787"/>
            <a:ext cx="9634538" cy="7971413"/>
          </a:xfrm>
          <a:prstGeom prst="rect">
            <a:avLst/>
          </a:prstGeom>
          <a:noFill/>
        </p:spPr>
        <p:txBody>
          <a:bodyPr>
            <a:spAutoFit/>
          </a:bodyPr>
          <a:lstStyle/>
          <a:p>
            <a:pPr defTabSz="1990740">
              <a:defRPr/>
            </a:pPr>
            <a:r>
              <a:rPr lang="en-US" sz="32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457200" indent="-457200" defTabSz="1990740">
              <a:buClr>
                <a:schemeClr val="bg1"/>
              </a:buClr>
              <a:buFont typeface="Arial" pitchFamily="34" charset="0"/>
              <a:buChar char="•"/>
              <a:defRPr/>
            </a:pPr>
            <a:r>
              <a:rPr lang="en-US" sz="3200" dirty="0">
                <a:latin typeface="+mj-lt"/>
                <a:cs typeface="Arial" pitchFamily="34" charset="0"/>
              </a:rPr>
              <a:t>Your text would go here. List your information on these lines. </a:t>
            </a:r>
          </a:p>
          <a:p>
            <a:pPr marL="457200" indent="-457200" defTabSz="1990740">
              <a:buClr>
                <a:schemeClr val="bg1"/>
              </a:buClr>
              <a:buFont typeface="Arial" pitchFamily="34" charset="0"/>
              <a:buChar char="•"/>
              <a:defRPr/>
            </a:pPr>
            <a:r>
              <a:rPr lang="en-US" sz="3200" dirty="0">
                <a:latin typeface="+mj-lt"/>
                <a:cs typeface="Arial" pitchFamily="34" charset="0"/>
              </a:rPr>
              <a:t>Your text would go here. </a:t>
            </a:r>
          </a:p>
          <a:p>
            <a:pPr marL="457200" indent="-457200" defTabSz="1990740">
              <a:buClr>
                <a:schemeClr val="bg1"/>
              </a:buClr>
              <a:buFont typeface="Arial" pitchFamily="34" charset="0"/>
              <a:buChar char="•"/>
              <a:defRPr/>
            </a:pPr>
            <a:r>
              <a:rPr lang="en-US" sz="3200" dirty="0">
                <a:latin typeface="+mj-lt"/>
                <a:cs typeface="Arial" pitchFamily="34" charset="0"/>
              </a:rPr>
              <a:t>List your information on these lines. </a:t>
            </a:r>
          </a:p>
          <a:p>
            <a:pPr marL="457200" indent="-457200" defTabSz="1990740">
              <a:buFont typeface="Arial" pitchFamily="34" charset="0"/>
              <a:buChar char="•"/>
              <a:defRPr/>
            </a:pPr>
            <a:endParaRPr lang="en-US" sz="3200" dirty="0">
              <a:latin typeface="+mj-lt"/>
              <a:cs typeface="Arial" pitchFamily="34" charset="0"/>
            </a:endParaRPr>
          </a:p>
          <a:p>
            <a:pPr>
              <a:defRPr/>
            </a:pPr>
            <a:r>
              <a:rPr lang="en-US" sz="3200" dirty="0">
                <a:latin typeface="+mj-lt"/>
              </a:rPr>
              <a:t>Your text would go here. List your information on these lines. Your text would go here. List your information on these lines. Your text would go here. List your information on these lines. Your text would go here. </a:t>
            </a:r>
            <a:endParaRPr lang="en-US" sz="3200" dirty="0">
              <a:latin typeface="+mj-lt"/>
              <a:cs typeface="Arial" pitchFamily="34" charset="0"/>
            </a:endParaRPr>
          </a:p>
        </p:txBody>
      </p:sp>
      <p:sp>
        <p:nvSpPr>
          <p:cNvPr id="87" name="TextBox 61"/>
          <p:cNvSpPr txBox="1">
            <a:spLocks noChangeArrowheads="1"/>
          </p:cNvSpPr>
          <p:nvPr/>
        </p:nvSpPr>
        <p:spPr bwMode="auto">
          <a:xfrm>
            <a:off x="33516652" y="7539373"/>
            <a:ext cx="96345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3200" smtClean="0">
                <a:latin typeface="+mj-lt"/>
              </a:rPr>
              <a:t>information on these lines. Your text would go here. List your information on these lines. </a:t>
            </a:r>
          </a:p>
          <a:p>
            <a:pPr eaLnBrk="1">
              <a:defRPr/>
            </a:pPr>
            <a:r>
              <a:rPr lang="en-US" sz="3200" smtClean="0">
                <a:latin typeface="+mj-lt"/>
              </a:rPr>
              <a:t>Your text would go here. List your information on these lines. Your text would go here. List your information on these lines. Your text would go here. List your information on these lines. </a:t>
            </a:r>
          </a:p>
        </p:txBody>
      </p:sp>
      <p:graphicFrame>
        <p:nvGraphicFramePr>
          <p:cNvPr id="88" name="Table 87"/>
          <p:cNvGraphicFramePr>
            <a:graphicFrameLocks noGrp="1"/>
          </p:cNvGraphicFramePr>
          <p:nvPr>
            <p:extLst>
              <p:ext uri="{D42A27DB-BD31-4B8C-83A1-F6EECF244321}">
                <p14:modId xmlns:p14="http://schemas.microsoft.com/office/powerpoint/2010/main" val="3155159790"/>
              </p:ext>
            </p:extLst>
          </p:nvPr>
        </p:nvGraphicFramePr>
        <p:xfrm>
          <a:off x="11849100" y="12107605"/>
          <a:ext cx="7121524" cy="3292479"/>
        </p:xfrm>
        <a:graphic>
          <a:graphicData uri="http://schemas.openxmlformats.org/drawingml/2006/table">
            <a:tbl>
              <a:tblPr firstRow="1" bandRow="1">
                <a:tableStyleId>{9D7B26C5-4107-4FEC-AEDC-1716B250A1EF}</a:tableStyleId>
              </a:tblPr>
              <a:tblGrid>
                <a:gridCol w="2024747"/>
                <a:gridCol w="1168090"/>
                <a:gridCol w="1818838"/>
                <a:gridCol w="2109849"/>
              </a:tblGrid>
              <a:tr h="365831">
                <a:tc>
                  <a:txBody>
                    <a:bodyPr/>
                    <a:lstStyle/>
                    <a:p>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Pre-test</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6 </a:t>
                      </a:r>
                      <a:r>
                        <a:rPr lang="en-US" sz="1800" dirty="0" err="1" smtClean="0"/>
                        <a:t>mo</a:t>
                      </a:r>
                      <a:r>
                        <a:rPr lang="en-US" sz="1800" dirty="0" smtClean="0"/>
                        <a:t> Post-Test</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12-mo Post-Test</a:t>
                      </a:r>
                      <a:endParaRPr lang="en-US" sz="1800" dirty="0">
                        <a:solidFill>
                          <a:srgbClr val="53A824"/>
                        </a:solidFill>
                        <a:latin typeface="ITC Giovanni Std Book" pitchFamily="50" charset="0"/>
                      </a:endParaRPr>
                    </a:p>
                  </a:txBody>
                  <a:tcPr marL="91458" marR="91458" marT="45694" marB="45694"/>
                </a:tc>
              </a:tr>
              <a:tr h="365831">
                <a:tc>
                  <a:txBody>
                    <a:bodyPr/>
                    <a:lstStyle/>
                    <a:p>
                      <a:r>
                        <a:rPr lang="en-US" sz="1800" dirty="0" smtClean="0"/>
                        <a:t>Male</a:t>
                      </a:r>
                      <a:r>
                        <a:rPr lang="en-US" sz="1800" baseline="0" dirty="0" smtClean="0"/>
                        <a:t> Patients</a:t>
                      </a:r>
                      <a:endParaRPr lang="en-US" sz="1800" dirty="0" smtClean="0">
                        <a:solidFill>
                          <a:srgbClr val="53A824"/>
                        </a:solidFill>
                        <a:latin typeface="ITC Giovanni Std Book" pitchFamily="50" charset="0"/>
                      </a:endParaRPr>
                    </a:p>
                  </a:txBody>
                  <a:tcPr marL="91458" marR="91458" marT="45694" marB="45694"/>
                </a:tc>
                <a:tc>
                  <a:txBody>
                    <a:bodyPr/>
                    <a:lstStyle/>
                    <a:p>
                      <a:r>
                        <a:rPr lang="en-US" sz="1800" dirty="0" smtClean="0"/>
                        <a:t>61%</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a:t>
                      </a:r>
                      <a:endParaRPr lang="en-US" sz="1800" dirty="0">
                        <a:solidFill>
                          <a:srgbClr val="53A824"/>
                        </a:solidFill>
                        <a:latin typeface="ITC Giovanni Std Book" pitchFamily="50" charset="0"/>
                      </a:endParaRPr>
                    </a:p>
                  </a:txBody>
                  <a:tcPr marL="91458" marR="91458" marT="45694" marB="45694"/>
                </a:tc>
              </a:tr>
              <a:tr h="365831">
                <a:tc>
                  <a:txBody>
                    <a:bodyPr/>
                    <a:lstStyle/>
                    <a:p>
                      <a:r>
                        <a:rPr lang="en-US" sz="1800" dirty="0" smtClean="0"/>
                        <a:t>Female Patients</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39%</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a:t>
                      </a:r>
                      <a:endParaRPr lang="en-US" sz="1800" dirty="0">
                        <a:solidFill>
                          <a:srgbClr val="53A824"/>
                        </a:solidFill>
                        <a:latin typeface="ITC Giovanni Std Book" pitchFamily="50" charset="0"/>
                      </a:endParaRPr>
                    </a:p>
                  </a:txBody>
                  <a:tcPr marL="91458" marR="91458" marT="45694" marB="45694"/>
                </a:tc>
              </a:tr>
              <a:tr h="365831">
                <a:tc>
                  <a:txBody>
                    <a:bodyPr/>
                    <a:lstStyle/>
                    <a:p>
                      <a:r>
                        <a:rPr lang="en-US" sz="1800" dirty="0" smtClean="0"/>
                        <a:t>Hypertension</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2.6%</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42.1%</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12.4%</a:t>
                      </a:r>
                      <a:endParaRPr lang="en-US" sz="1800" dirty="0">
                        <a:solidFill>
                          <a:srgbClr val="53A824"/>
                        </a:solidFill>
                        <a:latin typeface="ITC Giovanni Std Book" pitchFamily="50" charset="0"/>
                      </a:endParaRPr>
                    </a:p>
                  </a:txBody>
                  <a:tcPr marL="91458" marR="91458" marT="45694" marB="45694"/>
                </a:tc>
              </a:tr>
              <a:tr h="365831">
                <a:tc>
                  <a:txBody>
                    <a:bodyPr/>
                    <a:lstStyle/>
                    <a:p>
                      <a:r>
                        <a:rPr lang="en-US" sz="1800" dirty="0" smtClean="0"/>
                        <a:t>Snoring</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11.35%</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10.2%</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15.8%</a:t>
                      </a:r>
                      <a:endParaRPr lang="en-US" sz="1800" dirty="0">
                        <a:solidFill>
                          <a:srgbClr val="53A824"/>
                        </a:solidFill>
                        <a:latin typeface="ITC Giovanni Std Book" pitchFamily="50" charset="0"/>
                      </a:endParaRPr>
                    </a:p>
                  </a:txBody>
                  <a:tcPr marL="91458" marR="91458" marT="45694" marB="45694"/>
                </a:tc>
              </a:tr>
              <a:tr h="365831">
                <a:tc>
                  <a:txBody>
                    <a:bodyPr/>
                    <a:lstStyle/>
                    <a:p>
                      <a:r>
                        <a:rPr lang="en-US" sz="1800" dirty="0" smtClean="0"/>
                        <a:t>Medications</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45.2%</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42.1%</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40%</a:t>
                      </a:r>
                      <a:endParaRPr lang="en-US" sz="1800" dirty="0">
                        <a:solidFill>
                          <a:srgbClr val="53A824"/>
                        </a:solidFill>
                        <a:latin typeface="ITC Giovanni Std Book" pitchFamily="50" charset="0"/>
                      </a:endParaRPr>
                    </a:p>
                  </a:txBody>
                  <a:tcPr marL="91458" marR="91458" marT="45694" marB="45694"/>
                </a:tc>
              </a:tr>
              <a:tr h="365831">
                <a:tc>
                  <a:txBody>
                    <a:bodyPr/>
                    <a:lstStyle/>
                    <a:p>
                      <a:r>
                        <a:rPr lang="en-US" sz="1800" dirty="0" smtClean="0"/>
                        <a:t>Smoking</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16.5%</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14.5%</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10.14%</a:t>
                      </a:r>
                      <a:endParaRPr lang="en-US" sz="1800" dirty="0">
                        <a:solidFill>
                          <a:srgbClr val="53A824"/>
                        </a:solidFill>
                        <a:latin typeface="ITC Giovanni Std Book" pitchFamily="50" charset="0"/>
                      </a:endParaRPr>
                    </a:p>
                  </a:txBody>
                  <a:tcPr marL="91458" marR="91458" marT="45694" marB="45694"/>
                </a:tc>
              </a:tr>
              <a:tr h="365831">
                <a:tc>
                  <a:txBody>
                    <a:bodyPr/>
                    <a:lstStyle/>
                    <a:p>
                      <a:r>
                        <a:rPr lang="en-US" sz="1800" dirty="0" smtClean="0"/>
                        <a:t>Pregnancy</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.3%</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15%</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12%</a:t>
                      </a:r>
                      <a:endParaRPr lang="en-US" sz="1800" dirty="0">
                        <a:solidFill>
                          <a:srgbClr val="53A824"/>
                        </a:solidFill>
                        <a:latin typeface="ITC Giovanni Std Book" pitchFamily="50" charset="0"/>
                      </a:endParaRPr>
                    </a:p>
                  </a:txBody>
                  <a:tcPr marL="91458" marR="91458" marT="45694" marB="45694"/>
                </a:tc>
              </a:tr>
              <a:tr h="365831">
                <a:tc>
                  <a:txBody>
                    <a:bodyPr/>
                    <a:lstStyle/>
                    <a:p>
                      <a:r>
                        <a:rPr lang="en-US" sz="1800" dirty="0" smtClean="0"/>
                        <a:t>Alcoholism</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2.5%</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36.47%</a:t>
                      </a:r>
                      <a:endParaRPr lang="en-US" sz="1800" dirty="0">
                        <a:solidFill>
                          <a:srgbClr val="53A824"/>
                        </a:solidFill>
                        <a:latin typeface="ITC Giovanni Std Book" pitchFamily="50" charset="0"/>
                      </a:endParaRPr>
                    </a:p>
                  </a:txBody>
                  <a:tcPr marL="91458" marR="91458" marT="45694" marB="45694"/>
                </a:tc>
                <a:tc>
                  <a:txBody>
                    <a:bodyPr/>
                    <a:lstStyle/>
                    <a:p>
                      <a:r>
                        <a:rPr lang="en-US" sz="1800" dirty="0" smtClean="0"/>
                        <a:t>11.6%</a:t>
                      </a:r>
                      <a:endParaRPr lang="en-US" sz="1800" dirty="0">
                        <a:solidFill>
                          <a:srgbClr val="53A824"/>
                        </a:solidFill>
                        <a:latin typeface="ITC Giovanni Std Book" pitchFamily="50" charset="0"/>
                      </a:endParaRPr>
                    </a:p>
                  </a:txBody>
                  <a:tcPr marL="91458" marR="91458" marT="45694" marB="45694"/>
                </a:tc>
              </a:tr>
            </a:tbl>
          </a:graphicData>
        </a:graphic>
      </p:graphicFrame>
      <p:sp>
        <p:nvSpPr>
          <p:cNvPr id="89" name="TextBox 88"/>
          <p:cNvSpPr txBox="1"/>
          <p:nvPr/>
        </p:nvSpPr>
        <p:spPr>
          <a:xfrm>
            <a:off x="11582400" y="11477367"/>
            <a:ext cx="9634538" cy="707886"/>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000" dirty="0">
                <a:effectLst>
                  <a:outerShdw blurRad="76200" dist="63500" dir="2700000" algn="tl">
                    <a:schemeClr val="bg1">
                      <a:alpha val="28000"/>
                    </a:schemeClr>
                  </a:outerShdw>
                </a:effectLst>
                <a:latin typeface="+mj-lt"/>
                <a:cs typeface="Arial" pitchFamily="34" charset="0"/>
              </a:rPr>
              <a:t>Participants</a:t>
            </a:r>
          </a:p>
        </p:txBody>
      </p:sp>
      <p:sp>
        <p:nvSpPr>
          <p:cNvPr id="90" name="TextBox 89"/>
          <p:cNvSpPr txBox="1"/>
          <p:nvPr/>
        </p:nvSpPr>
        <p:spPr>
          <a:xfrm>
            <a:off x="11582400" y="15763617"/>
            <a:ext cx="9634538" cy="707886"/>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000" dirty="0">
                <a:effectLst>
                  <a:outerShdw blurRad="76200" dist="63500" dir="2700000" algn="tl">
                    <a:schemeClr val="bg1">
                      <a:alpha val="28000"/>
                    </a:schemeClr>
                  </a:outerShdw>
                </a:effectLst>
                <a:latin typeface="+mj-lt"/>
                <a:cs typeface="Arial" pitchFamily="34" charset="0"/>
              </a:rPr>
              <a:t>Methods</a:t>
            </a:r>
          </a:p>
        </p:txBody>
      </p:sp>
      <p:sp>
        <p:nvSpPr>
          <p:cNvPr id="91" name="TextBox 90"/>
          <p:cNvSpPr txBox="1"/>
          <p:nvPr/>
        </p:nvSpPr>
        <p:spPr>
          <a:xfrm>
            <a:off x="33515859" y="18046061"/>
            <a:ext cx="9636125" cy="707886"/>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000" dirty="0">
                <a:solidFill>
                  <a:srgbClr val="FFFFFF"/>
                </a:solidFill>
                <a:effectLst>
                  <a:outerShdw blurRad="76200" dist="63500" dir="2700000" algn="tl">
                    <a:schemeClr val="bg1">
                      <a:alpha val="28000"/>
                    </a:schemeClr>
                  </a:outerShdw>
                </a:effectLst>
                <a:latin typeface="+mj-lt"/>
                <a:cs typeface="Arial" pitchFamily="34" charset="0"/>
              </a:rPr>
              <a:t>Limitations</a:t>
            </a:r>
          </a:p>
        </p:txBody>
      </p:sp>
      <p:sp>
        <p:nvSpPr>
          <p:cNvPr id="92" name="TextBox 91"/>
          <p:cNvSpPr txBox="1"/>
          <p:nvPr/>
        </p:nvSpPr>
        <p:spPr>
          <a:xfrm>
            <a:off x="33515859" y="25021724"/>
            <a:ext cx="9636125" cy="707886"/>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000" dirty="0">
                <a:effectLst>
                  <a:outerShdw blurRad="76200" dist="63500" dir="2700000" algn="tl">
                    <a:schemeClr val="bg1">
                      <a:alpha val="28000"/>
                    </a:schemeClr>
                  </a:outerShdw>
                </a:effectLst>
                <a:latin typeface="+mj-lt"/>
                <a:cs typeface="Arial" pitchFamily="34" charset="0"/>
              </a:rPr>
              <a:t>References</a:t>
            </a:r>
          </a:p>
        </p:txBody>
      </p:sp>
      <p:sp>
        <p:nvSpPr>
          <p:cNvPr id="105" name="TextBox 104"/>
          <p:cNvSpPr txBox="1"/>
          <p:nvPr/>
        </p:nvSpPr>
        <p:spPr>
          <a:xfrm>
            <a:off x="740208" y="6708376"/>
            <a:ext cx="9634538" cy="830997"/>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800" b="1" u="sng" smtClean="0">
                <a:solidFill>
                  <a:schemeClr val="bg1"/>
                </a:solidFill>
                <a:effectLst>
                  <a:outerShdw blurRad="76200" dist="63500" dir="2700000" algn="tl">
                    <a:schemeClr val="bg1">
                      <a:alpha val="28000"/>
                    </a:schemeClr>
                  </a:outerShdw>
                </a:effectLst>
                <a:latin typeface="+mj-lt"/>
                <a:cs typeface="Arial" pitchFamily="34" charset="0"/>
              </a:rPr>
              <a:t>Abstract</a:t>
            </a:r>
            <a:endParaRPr lang="en-US" sz="4800" b="1" u="sng" dirty="0">
              <a:solidFill>
                <a:schemeClr val="bg1"/>
              </a:solidFill>
              <a:effectLst>
                <a:outerShdw blurRad="76200" dist="63500" dir="2700000" algn="tl">
                  <a:schemeClr val="bg1">
                    <a:alpha val="28000"/>
                  </a:schemeClr>
                </a:outerShdw>
              </a:effectLst>
              <a:latin typeface="+mj-lt"/>
              <a:cs typeface="Arial" pitchFamily="34" charset="0"/>
            </a:endParaRPr>
          </a:p>
        </p:txBody>
      </p:sp>
      <p:sp>
        <p:nvSpPr>
          <p:cNvPr id="57" name="TextBox 56"/>
          <p:cNvSpPr txBox="1"/>
          <p:nvPr/>
        </p:nvSpPr>
        <p:spPr>
          <a:xfrm>
            <a:off x="740208" y="14837388"/>
            <a:ext cx="9634538" cy="830997"/>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800" b="1" u="sng" smtClean="0">
                <a:effectLst>
                  <a:outerShdw blurRad="76200" dist="63500" dir="2700000" algn="tl">
                    <a:schemeClr val="bg1">
                      <a:alpha val="28000"/>
                    </a:schemeClr>
                  </a:outerShdw>
                </a:effectLst>
                <a:latin typeface="+mj-lt"/>
                <a:cs typeface="Arial" pitchFamily="34" charset="0"/>
              </a:rPr>
              <a:t>Introduction</a:t>
            </a:r>
            <a:endParaRPr lang="en-US" sz="4800" b="1" u="sng" dirty="0">
              <a:effectLst>
                <a:outerShdw blurRad="76200" dist="63500" dir="2700000" algn="tl">
                  <a:schemeClr val="bg1">
                    <a:alpha val="28000"/>
                  </a:schemeClr>
                </a:outerShdw>
              </a:effectLst>
              <a:latin typeface="+mj-lt"/>
              <a:cs typeface="Arial" pitchFamily="34" charset="0"/>
            </a:endParaRPr>
          </a:p>
        </p:txBody>
      </p:sp>
      <p:sp>
        <p:nvSpPr>
          <p:cNvPr id="58" name="TextBox 57"/>
          <p:cNvSpPr txBox="1"/>
          <p:nvPr/>
        </p:nvSpPr>
        <p:spPr>
          <a:xfrm>
            <a:off x="11664961" y="6708376"/>
            <a:ext cx="9634538" cy="830997"/>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800" b="1" u="sng" smtClean="0">
                <a:effectLst>
                  <a:outerShdw blurRad="76200" dist="63500" dir="2700000" algn="tl">
                    <a:schemeClr val="bg1">
                      <a:alpha val="28000"/>
                    </a:schemeClr>
                  </a:outerShdw>
                </a:effectLst>
                <a:latin typeface="+mj-lt"/>
                <a:cs typeface="Arial" pitchFamily="34" charset="0"/>
              </a:rPr>
              <a:t>Intro cont.</a:t>
            </a:r>
            <a:endParaRPr lang="en-US" sz="4800" b="1" u="sng" dirty="0">
              <a:effectLst>
                <a:outerShdw blurRad="76200" dist="63500" dir="2700000" algn="tl">
                  <a:schemeClr val="bg1">
                    <a:alpha val="28000"/>
                  </a:schemeClr>
                </a:outerShdw>
              </a:effectLst>
              <a:latin typeface="+mj-lt"/>
              <a:cs typeface="Arial" pitchFamily="34" charset="0"/>
            </a:endParaRPr>
          </a:p>
        </p:txBody>
      </p:sp>
      <p:sp>
        <p:nvSpPr>
          <p:cNvPr id="59" name="TextBox 58"/>
          <p:cNvSpPr txBox="1"/>
          <p:nvPr/>
        </p:nvSpPr>
        <p:spPr>
          <a:xfrm>
            <a:off x="11664961" y="10540194"/>
            <a:ext cx="9634538" cy="830997"/>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800" b="1" u="sng" smtClean="0">
                <a:effectLst>
                  <a:outerShdw blurRad="76200" dist="63500" dir="2700000" algn="tl">
                    <a:schemeClr val="bg1">
                      <a:alpha val="28000"/>
                    </a:schemeClr>
                  </a:outerShdw>
                </a:effectLst>
                <a:latin typeface="+mj-lt"/>
                <a:cs typeface="Arial" pitchFamily="34" charset="0"/>
              </a:rPr>
              <a:t>Materials &amp; Methods</a:t>
            </a:r>
            <a:endParaRPr lang="en-US" sz="4800" b="1" u="sng" dirty="0">
              <a:effectLst>
                <a:outerShdw blurRad="76200" dist="63500" dir="2700000" algn="tl">
                  <a:schemeClr val="bg1">
                    <a:alpha val="28000"/>
                  </a:schemeClr>
                </a:outerShdw>
              </a:effectLst>
              <a:latin typeface="+mj-lt"/>
              <a:cs typeface="Arial" pitchFamily="34" charset="0"/>
            </a:endParaRPr>
          </a:p>
        </p:txBody>
      </p:sp>
      <p:sp>
        <p:nvSpPr>
          <p:cNvPr id="60" name="TextBox 59"/>
          <p:cNvSpPr txBox="1"/>
          <p:nvPr/>
        </p:nvSpPr>
        <p:spPr>
          <a:xfrm>
            <a:off x="22682200" y="6708376"/>
            <a:ext cx="9634538" cy="830997"/>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800" b="1" u="sng" smtClean="0">
                <a:effectLst>
                  <a:outerShdw blurRad="76200" dist="63500" dir="2700000" algn="tl">
                    <a:schemeClr val="bg1">
                      <a:alpha val="28000"/>
                    </a:schemeClr>
                  </a:outerShdw>
                </a:effectLst>
                <a:latin typeface="+mj-lt"/>
                <a:cs typeface="Arial" pitchFamily="34" charset="0"/>
              </a:rPr>
              <a:t>Results</a:t>
            </a:r>
            <a:endParaRPr lang="en-US" sz="4800" b="1" u="sng" dirty="0">
              <a:effectLst>
                <a:outerShdw blurRad="76200" dist="63500" dir="2700000" algn="tl">
                  <a:schemeClr val="bg1">
                    <a:alpha val="28000"/>
                  </a:schemeClr>
                </a:outerShdw>
              </a:effectLst>
              <a:latin typeface="+mj-lt"/>
              <a:cs typeface="Arial" pitchFamily="34" charset="0"/>
            </a:endParaRPr>
          </a:p>
        </p:txBody>
      </p:sp>
      <p:sp>
        <p:nvSpPr>
          <p:cNvPr id="61" name="TextBox 60"/>
          <p:cNvSpPr txBox="1"/>
          <p:nvPr/>
        </p:nvSpPr>
        <p:spPr>
          <a:xfrm>
            <a:off x="33316887" y="6708376"/>
            <a:ext cx="9634538" cy="830997"/>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800" b="1" u="sng" smtClean="0">
                <a:effectLst>
                  <a:outerShdw blurRad="76200" dist="63500" dir="2700000" algn="tl">
                    <a:schemeClr val="bg1">
                      <a:alpha val="28000"/>
                    </a:schemeClr>
                  </a:outerShdw>
                </a:effectLst>
                <a:latin typeface="+mj-lt"/>
                <a:cs typeface="Arial" pitchFamily="34" charset="0"/>
              </a:rPr>
              <a:t>Results cont.</a:t>
            </a:r>
            <a:endParaRPr lang="en-US" sz="4800" b="1" u="sng" dirty="0">
              <a:effectLst>
                <a:outerShdw blurRad="76200" dist="63500" dir="2700000" algn="tl">
                  <a:schemeClr val="bg1">
                    <a:alpha val="28000"/>
                  </a:schemeClr>
                </a:outerShdw>
              </a:effectLst>
              <a:latin typeface="+mj-lt"/>
              <a:cs typeface="Arial" pitchFamily="34" charset="0"/>
            </a:endParaRPr>
          </a:p>
        </p:txBody>
      </p:sp>
      <p:sp>
        <p:nvSpPr>
          <p:cNvPr id="62" name="TextBox 61"/>
          <p:cNvSpPr txBox="1"/>
          <p:nvPr/>
        </p:nvSpPr>
        <p:spPr>
          <a:xfrm>
            <a:off x="33316887" y="11571321"/>
            <a:ext cx="9634538" cy="830997"/>
          </a:xfrm>
          <a:prstGeom prst="rect">
            <a:avLst/>
          </a:prstGeom>
          <a:noFill/>
          <a:effectLst>
            <a:outerShdw blurRad="127000" dist="38100" dir="2700000" algn="tl" rotWithShape="0">
              <a:schemeClr val="bg1">
                <a:alpha val="40000"/>
              </a:schemeClr>
            </a:outerShdw>
          </a:effectLst>
        </p:spPr>
        <p:txBody>
          <a:bodyPr>
            <a:spAutoFit/>
          </a:bodyPr>
          <a:lstStyle/>
          <a:p>
            <a:pPr defTabSz="1990740">
              <a:defRPr/>
            </a:pPr>
            <a:r>
              <a:rPr lang="en-US" sz="4800" b="1" u="sng" smtClean="0">
                <a:solidFill>
                  <a:schemeClr val="bg1"/>
                </a:solidFill>
                <a:effectLst>
                  <a:outerShdw blurRad="76200" dist="63500" dir="2700000" algn="tl">
                    <a:schemeClr val="bg1">
                      <a:alpha val="28000"/>
                    </a:schemeClr>
                  </a:outerShdw>
                </a:effectLst>
                <a:latin typeface="+mj-lt"/>
                <a:cs typeface="Arial" pitchFamily="34" charset="0"/>
              </a:rPr>
              <a:t>Conclusion</a:t>
            </a:r>
            <a:endParaRPr lang="en-US" sz="4800" b="1" u="sng" dirty="0">
              <a:solidFill>
                <a:schemeClr val="bg1"/>
              </a:solidFill>
              <a:effectLst>
                <a:outerShdw blurRad="76200" dist="63500" dir="2700000" algn="tl">
                  <a:schemeClr val="bg1">
                    <a:alpha val="28000"/>
                  </a:schemeClr>
                </a:outerShdw>
              </a:effectLst>
              <a:latin typeface="+mj-lt"/>
              <a:cs typeface="Arial" pitchFamily="34" charset="0"/>
            </a:endParaRPr>
          </a:p>
        </p:txBody>
      </p:sp>
      <p:pic>
        <p:nvPicPr>
          <p:cNvPr id="1029" name="Picture 5" descr="W:\Templates\Test Templates\Scientific Posters\Association for Pelvic Organ Prolapse Support\APOPS new logo image 15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4600" y="1573910"/>
            <a:ext cx="8085199" cy="6468159"/>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48"/>
          <p:cNvSpPr txBox="1">
            <a:spLocks noChangeArrowheads="1"/>
          </p:cNvSpPr>
          <p:nvPr/>
        </p:nvSpPr>
        <p:spPr bwMode="auto">
          <a:xfrm>
            <a:off x="9715500" y="9134475"/>
            <a:ext cx="24460200" cy="14649450"/>
          </a:xfrm>
          <a:prstGeom prst="rect">
            <a:avLst/>
          </a:prstGeom>
          <a:solidFill>
            <a:schemeClr val="bg1"/>
          </a:solidFill>
          <a:ln w="381000">
            <a:solidFill>
              <a:srgbClr val="FF0000"/>
            </a:solidFill>
            <a:miter lim="800000"/>
            <a:headEnd/>
            <a:tailEnd/>
          </a:ln>
        </p:spPr>
        <p:txBody>
          <a:bodyPr lIns="365760" tIns="365760" rIns="365760" bIns="365760">
            <a:spAutoFit/>
          </a:bodyPr>
          <a:lstStyle>
            <a:defPPr>
              <a:defRPr lang="en-US"/>
            </a:defPPr>
            <a:lvl1pPr algn="l" defTabSz="4387850" rtl="0" fontAlgn="base">
              <a:spcBef>
                <a:spcPct val="0"/>
              </a:spcBef>
              <a:spcAft>
                <a:spcPct val="0"/>
              </a:spcAft>
              <a:defRPr sz="8600" kern="1200">
                <a:solidFill>
                  <a:schemeClr val="tx1"/>
                </a:solidFill>
                <a:latin typeface="Calibri" pitchFamily="34" charset="0"/>
                <a:ea typeface="+mn-ea"/>
                <a:cs typeface="Arial" charset="0"/>
              </a:defRPr>
            </a:lvl1pPr>
            <a:lvl2pPr marL="2193925" indent="-1736725" algn="l" defTabSz="4387850" rtl="0" fontAlgn="base">
              <a:spcBef>
                <a:spcPct val="0"/>
              </a:spcBef>
              <a:spcAft>
                <a:spcPct val="0"/>
              </a:spcAft>
              <a:defRPr sz="8600" kern="1200">
                <a:solidFill>
                  <a:schemeClr val="tx1"/>
                </a:solidFill>
                <a:latin typeface="Calibri" pitchFamily="34" charset="0"/>
                <a:ea typeface="+mn-ea"/>
                <a:cs typeface="Arial" charset="0"/>
              </a:defRPr>
            </a:lvl2pPr>
            <a:lvl3pPr marL="4387850" indent="-3473450" algn="l" defTabSz="4387850" rtl="0" fontAlgn="base">
              <a:spcBef>
                <a:spcPct val="0"/>
              </a:spcBef>
              <a:spcAft>
                <a:spcPct val="0"/>
              </a:spcAft>
              <a:defRPr sz="8600" kern="1200">
                <a:solidFill>
                  <a:schemeClr val="tx1"/>
                </a:solidFill>
                <a:latin typeface="Calibri" pitchFamily="34" charset="0"/>
                <a:ea typeface="+mn-ea"/>
                <a:cs typeface="Arial" charset="0"/>
              </a:defRPr>
            </a:lvl3pPr>
            <a:lvl4pPr marL="6583363" indent="-5211763" algn="l" defTabSz="4387850" rtl="0" fontAlgn="base">
              <a:spcBef>
                <a:spcPct val="0"/>
              </a:spcBef>
              <a:spcAft>
                <a:spcPct val="0"/>
              </a:spcAft>
              <a:defRPr sz="8600" kern="1200">
                <a:solidFill>
                  <a:schemeClr val="tx1"/>
                </a:solidFill>
                <a:latin typeface="Calibri" pitchFamily="34" charset="0"/>
                <a:ea typeface="+mn-ea"/>
                <a:cs typeface="Arial" charset="0"/>
              </a:defRPr>
            </a:lvl4pPr>
            <a:lvl5pPr marL="8777288" indent="-6948488" algn="l" defTabSz="4387850" rtl="0" fontAlgn="base">
              <a:spcBef>
                <a:spcPct val="0"/>
              </a:spcBef>
              <a:spcAft>
                <a:spcPct val="0"/>
              </a:spcAft>
              <a:defRPr sz="8600" kern="1200">
                <a:solidFill>
                  <a:schemeClr val="tx1"/>
                </a:solidFill>
                <a:latin typeface="Calibri" pitchFamily="34" charset="0"/>
                <a:ea typeface="+mn-ea"/>
                <a:cs typeface="Arial" charset="0"/>
              </a:defRPr>
            </a:lvl5pPr>
            <a:lvl6pPr marL="2286000" algn="l" defTabSz="914400" rtl="0" eaLnBrk="1" latinLnBrk="0" hangingPunct="1">
              <a:defRPr sz="8600" kern="1200">
                <a:solidFill>
                  <a:schemeClr val="tx1"/>
                </a:solidFill>
                <a:latin typeface="Calibri" pitchFamily="34" charset="0"/>
                <a:ea typeface="+mn-ea"/>
                <a:cs typeface="Arial" charset="0"/>
              </a:defRPr>
            </a:lvl6pPr>
            <a:lvl7pPr marL="2743200" algn="l" defTabSz="914400" rtl="0" eaLnBrk="1" latinLnBrk="0" hangingPunct="1">
              <a:defRPr sz="8600" kern="1200">
                <a:solidFill>
                  <a:schemeClr val="tx1"/>
                </a:solidFill>
                <a:latin typeface="Calibri" pitchFamily="34" charset="0"/>
                <a:ea typeface="+mn-ea"/>
                <a:cs typeface="Arial" charset="0"/>
              </a:defRPr>
            </a:lvl7pPr>
            <a:lvl8pPr marL="3200400" algn="l" defTabSz="914400" rtl="0" eaLnBrk="1" latinLnBrk="0" hangingPunct="1">
              <a:defRPr sz="8600" kern="1200">
                <a:solidFill>
                  <a:schemeClr val="tx1"/>
                </a:solidFill>
                <a:latin typeface="Calibri" pitchFamily="34" charset="0"/>
                <a:ea typeface="+mn-ea"/>
                <a:cs typeface="Arial" charset="0"/>
              </a:defRPr>
            </a:lvl8pPr>
            <a:lvl9pPr marL="3657600" algn="l" defTabSz="914400" rtl="0" eaLnBrk="1" latinLnBrk="0" hangingPunct="1">
              <a:defRPr sz="8600" kern="1200">
                <a:solidFill>
                  <a:schemeClr val="tx1"/>
                </a:solidFill>
                <a:latin typeface="Calibri" pitchFamily="34" charset="0"/>
                <a:ea typeface="+mn-ea"/>
                <a:cs typeface="Arial" charset="0"/>
              </a:defRPr>
            </a:lvl9pPr>
          </a:lstStyle>
          <a:p>
            <a:pPr eaLnBrk="1" hangingPunct="1"/>
            <a:r>
              <a:rPr lang="en-US" altLang="ja-JP" sz="4600" dirty="0"/>
              <a:t>This scientific poster complements of MakeSigns.com</a:t>
            </a:r>
          </a:p>
          <a:p>
            <a:pPr eaLnBrk="1" hangingPunct="1"/>
            <a:r>
              <a:rPr lang="en-US" altLang="ja-JP" sz="4600" dirty="0"/>
              <a:t> </a:t>
            </a:r>
          </a:p>
          <a:p>
            <a:pPr eaLnBrk="1" hangingPunct="1"/>
            <a:r>
              <a:rPr lang="en-US" altLang="ja-JP" sz="4600" dirty="0"/>
              <a:t>If you opened this file directly from a web browser, you’ll want to save it to your computer before adding your poster information.</a:t>
            </a:r>
            <a:br>
              <a:rPr lang="en-US" altLang="ja-JP" sz="4600" dirty="0"/>
            </a:br>
            <a:endParaRPr lang="en-US" altLang="ja-JP" sz="4600" dirty="0"/>
          </a:p>
          <a:p>
            <a:pPr eaLnBrk="1" hangingPunct="1"/>
            <a:r>
              <a:rPr lang="en-US" altLang="ja-JP" sz="4600" dirty="0"/>
              <a:t>This template has a page size of </a:t>
            </a:r>
            <a:r>
              <a:rPr lang="en-US" altLang="ja-JP" sz="4600" b="1" dirty="0"/>
              <a:t>36”x 48”</a:t>
            </a:r>
            <a:r>
              <a:rPr lang="en-US" altLang="ja-JP" sz="4600" dirty="0"/>
              <a:t>. When uploaded at MakeSigns.com, this template can be used to order posters in the following sizes: </a:t>
            </a:r>
            <a:r>
              <a:rPr lang="en-US" altLang="ja-JP" sz="4600" b="1" dirty="0"/>
              <a:t>36”x 48”, 42”x 56”, 48”x 64”, 31.5” x 42” and 27”x 36”.</a:t>
            </a:r>
          </a:p>
          <a:p>
            <a:pPr eaLnBrk="1" hangingPunct="1"/>
            <a:endParaRPr lang="en-US" altLang="ja-JP" sz="4600" dirty="0"/>
          </a:p>
          <a:p>
            <a:pPr eaLnBrk="1" hangingPunct="1"/>
            <a:r>
              <a:rPr lang="en-US" altLang="ja-JP" sz="4600" dirty="0"/>
              <a:t>We recommend that you avoid changing the page size of the template. Please keep in mind, if you do change the page size it will alter the available print sizes listed above.</a:t>
            </a:r>
          </a:p>
          <a:p>
            <a:pPr eaLnBrk="1" hangingPunct="1"/>
            <a:r>
              <a:rPr lang="en-US" altLang="ja-JP" sz="4600" dirty="0"/>
              <a:t>Any changes to the template size should be done before entering your information.</a:t>
            </a:r>
          </a:p>
          <a:p>
            <a:pPr eaLnBrk="1" hangingPunct="1"/>
            <a:r>
              <a:rPr lang="en-US" altLang="ja-JP" sz="4600" dirty="0"/>
              <a:t>If you have any questions about </a:t>
            </a:r>
            <a:r>
              <a:rPr lang="en-US" altLang="ja-JP" sz="4600" dirty="0">
                <a:hlinkClick r:id="rId6"/>
              </a:rPr>
              <a:t>creating a scientific poster</a:t>
            </a:r>
            <a:r>
              <a:rPr lang="en-US" altLang="ja-JP" sz="4600" dirty="0"/>
              <a:t>, visit MakeSigns.com or email us at </a:t>
            </a:r>
            <a:r>
              <a:rPr lang="en-US" altLang="ja-JP" sz="4600" dirty="0">
                <a:hlinkClick r:id="rId7"/>
              </a:rPr>
              <a:t>support@graphicsland.com</a:t>
            </a:r>
            <a:r>
              <a:rPr lang="en-US" altLang="ja-JP" sz="4600" dirty="0"/>
              <a:t> </a:t>
            </a:r>
          </a:p>
          <a:p>
            <a:pPr eaLnBrk="1" hangingPunct="1"/>
            <a:endParaRPr lang="en-US" altLang="ja-JP" sz="4600" dirty="0"/>
          </a:p>
          <a:p>
            <a:pPr eaLnBrk="1" hangingPunct="1"/>
            <a:r>
              <a:rPr lang="en-US" altLang="ja-JP" sz="4600" dirty="0"/>
              <a:t>We offer these research poster templates free of charge to help you create and design a poster presentation with ease.</a:t>
            </a:r>
          </a:p>
          <a:p>
            <a:pPr eaLnBrk="1" hangingPunct="1"/>
            <a:endParaRPr lang="en-US" altLang="ja-JP" sz="4600" dirty="0"/>
          </a:p>
          <a:p>
            <a:pPr eaLnBrk="1" hangingPunct="1"/>
            <a:r>
              <a:rPr lang="en-US" altLang="ja-JP" sz="4600" b="1" dirty="0">
                <a:solidFill>
                  <a:srgbClr val="FF0000"/>
                </a:solidFill>
              </a:rPr>
              <a:t>TO DELETE THIS BOX, CLICK ON THE RED BORDER AND PRESS THE DELETE KEY ON YOUR KEYBOARD.</a:t>
            </a:r>
          </a:p>
          <a:p>
            <a:pPr algn="r" eaLnBrk="1" hangingPunct="1"/>
            <a:r>
              <a:rPr lang="en-US" altLang="ja-JP" sz="3000" dirty="0"/>
              <a:t>©</a:t>
            </a:r>
            <a:r>
              <a:rPr lang="en-US" altLang="ja-JP" sz="3000" dirty="0" smtClean="0"/>
              <a:t>2014 </a:t>
            </a:r>
            <a:r>
              <a:rPr lang="en-US" altLang="ja-JP" sz="3000" dirty="0" err="1"/>
              <a:t>Graphicsland</a:t>
            </a:r>
            <a:endParaRPr lang="en-US" altLang="en-US" sz="3000" dirty="0"/>
          </a:p>
        </p:txBody>
      </p:sp>
    </p:spTree>
    <p:extLst>
      <p:ext uri="{BB962C8B-B14F-4D97-AF65-F5344CB8AC3E}">
        <p14:creationId xmlns:p14="http://schemas.microsoft.com/office/powerpoint/2010/main" val="3539804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1392</Words>
  <Application>Microsoft Office PowerPoint</Application>
  <PresentationFormat>Custom</PresentationFormat>
  <Paragraphs>96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jessie</cp:lastModifiedBy>
  <cp:revision>10</cp:revision>
  <dcterms:created xsi:type="dcterms:W3CDTF">2014-07-01T16:30:38Z</dcterms:created>
  <dcterms:modified xsi:type="dcterms:W3CDTF">2014-07-03T13:33:36Z</dcterms:modified>
</cp:coreProperties>
</file>