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04" autoAdjust="0"/>
  </p:normalViewPr>
  <p:slideViewPr>
    <p:cSldViewPr>
      <p:cViewPr>
        <p:scale>
          <a:sx n="39" d="100"/>
          <a:sy n="39" d="100"/>
        </p:scale>
        <p:origin x="-714" y="-246"/>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159044352"/>
        <c:axId val="159045888"/>
        <c:axId val="0"/>
      </c:bar3DChart>
      <c:catAx>
        <c:axId val="159044352"/>
        <c:scaling>
          <c:orientation val="minMax"/>
        </c:scaling>
        <c:delete val="0"/>
        <c:axPos val="b"/>
        <c:numFmt formatCode="General" sourceLinked="1"/>
        <c:majorTickMark val="out"/>
        <c:minorTickMark val="none"/>
        <c:tickLblPos val="nextTo"/>
        <c:crossAx val="159045888"/>
        <c:crosses val="autoZero"/>
        <c:auto val="1"/>
        <c:lblAlgn val="ctr"/>
        <c:lblOffset val="100"/>
        <c:noMultiLvlLbl val="0"/>
      </c:catAx>
      <c:valAx>
        <c:axId val="159045888"/>
        <c:scaling>
          <c:orientation val="minMax"/>
        </c:scaling>
        <c:delete val="0"/>
        <c:axPos val="l"/>
        <c:majorGridlines/>
        <c:numFmt formatCode="General" sourceLinked="1"/>
        <c:majorTickMark val="out"/>
        <c:minorTickMark val="none"/>
        <c:tickLblPos val="nextTo"/>
        <c:crossAx val="1590443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172545920"/>
        <c:axId val="172547456"/>
      </c:lineChart>
      <c:catAx>
        <c:axId val="172545920"/>
        <c:scaling>
          <c:orientation val="minMax"/>
        </c:scaling>
        <c:delete val="0"/>
        <c:axPos val="b"/>
        <c:numFmt formatCode="General" sourceLinked="1"/>
        <c:majorTickMark val="out"/>
        <c:minorTickMark val="none"/>
        <c:tickLblPos val="nextTo"/>
        <c:crossAx val="172547456"/>
        <c:crosses val="autoZero"/>
        <c:auto val="1"/>
        <c:lblAlgn val="ctr"/>
        <c:lblOffset val="100"/>
        <c:noMultiLvlLbl val="0"/>
      </c:catAx>
      <c:valAx>
        <c:axId val="172547456"/>
        <c:scaling>
          <c:orientation val="minMax"/>
        </c:scaling>
        <c:delete val="0"/>
        <c:axPos val="l"/>
        <c:majorGridlines/>
        <c:numFmt formatCode="General" sourceLinked="1"/>
        <c:majorTickMark val="out"/>
        <c:minorTickMark val="none"/>
        <c:tickLblPos val="nextTo"/>
        <c:crossAx val="1725459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2" y="4216400"/>
            <a:ext cx="106110407"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4912361"/>
            <a:ext cx="1455039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1" y="6959600"/>
            <a:ext cx="1455039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jpg"/><Relationship Id="rId7" Type="http://schemas.openxmlformats.org/officeDocument/2006/relationships/hyperlink" Target="mailto:support@graphicsland.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icture 9" descr="W:\Templates\Test Templates\Scientific Posters\Association for Pelvic Organ Prolapse Support\APOPS new logo jpg.jpg"/>
          <p:cNvPicPr>
            <a:picLocks noChangeAspect="1" noChangeArrowheads="1"/>
          </p:cNvPicPr>
          <p:nvPr/>
        </p:nvPicPr>
        <p:blipFill rotWithShape="1">
          <a:blip r:embed="rId2">
            <a:extLst>
              <a:ext uri="{28A0092B-C50C-407E-A947-70E740481C1C}">
                <a14:useLocalDpi xmlns:a14="http://schemas.microsoft.com/office/drawing/2010/main" val="0"/>
              </a:ext>
            </a:extLst>
          </a:blip>
          <a:srcRect r="7902" b="11107"/>
          <a:stretch/>
        </p:blipFill>
        <p:spPr bwMode="auto">
          <a:xfrm>
            <a:off x="18516600" y="10854173"/>
            <a:ext cx="14364014" cy="1109142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0"/>
            <a:ext cx="32918400" cy="21945600"/>
          </a:xfrm>
          <a:prstGeom prst="rect">
            <a:avLst/>
          </a:prstGeom>
          <a:gradFill flip="none" rotWithShape="1">
            <a:gsLst>
              <a:gs pos="100000">
                <a:schemeClr val="bg1">
                  <a:lumMod val="75000"/>
                </a:schemeClr>
              </a:gs>
              <a:gs pos="30000">
                <a:schemeClr val="bg1">
                  <a:alpha val="76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pic>
        <p:nvPicPr>
          <p:cNvPr id="68"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b="5073"/>
          <a:stretch/>
        </p:blipFill>
        <p:spPr bwMode="auto">
          <a:xfrm>
            <a:off x="0" y="0"/>
            <a:ext cx="32918400" cy="405072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8686801" y="10102678"/>
            <a:ext cx="7315199" cy="40705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13" name="Rectangle 12"/>
          <p:cNvSpPr/>
          <p:nvPr/>
        </p:nvSpPr>
        <p:spPr>
          <a:xfrm>
            <a:off x="0" y="3961821"/>
            <a:ext cx="32918400" cy="17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16" name="TextBox 3"/>
          <p:cNvSpPr txBox="1">
            <a:spLocks noChangeArrowheads="1"/>
          </p:cNvSpPr>
          <p:nvPr/>
        </p:nvSpPr>
        <p:spPr bwMode="auto">
          <a:xfrm>
            <a:off x="5011340" y="609600"/>
            <a:ext cx="22895720" cy="1635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5100" b="1" i="1">
                <a:solidFill>
                  <a:schemeClr val="bg1"/>
                </a:solidFill>
                <a:latin typeface="+mj-lt"/>
              </a:rPr>
              <a:t>This is a Scientific Poster Template created by Graphicsland &amp; MakeSigns.com </a:t>
            </a:r>
          </a:p>
          <a:p>
            <a:pPr algn="ctr" eaLnBrk="1">
              <a:defRPr/>
            </a:pPr>
            <a:r>
              <a:rPr lang="en-US" sz="5100" b="1" i="1">
                <a:solidFill>
                  <a:schemeClr val="bg1"/>
                </a:solidFill>
                <a:latin typeface="+mj-lt"/>
              </a:rPr>
              <a:t>Your poster title would go on these lines</a:t>
            </a:r>
          </a:p>
        </p:txBody>
      </p:sp>
      <p:sp>
        <p:nvSpPr>
          <p:cNvPr id="17" name="TextBox 4"/>
          <p:cNvSpPr txBox="1">
            <a:spLocks noChangeArrowheads="1"/>
          </p:cNvSpPr>
          <p:nvPr/>
        </p:nvSpPr>
        <p:spPr bwMode="auto">
          <a:xfrm>
            <a:off x="5011341" y="2415223"/>
            <a:ext cx="22895719" cy="86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algn="ctr" eaLnBrk="1">
              <a:defRPr/>
            </a:pPr>
            <a:r>
              <a:rPr lang="en-US" sz="2600">
                <a:solidFill>
                  <a:schemeClr val="bg1"/>
                </a:solidFill>
                <a:latin typeface="+mj-lt"/>
              </a:rPr>
              <a:t>Author Name, RN</a:t>
            </a:r>
            <a:r>
              <a:rPr lang="en-US" sz="2600" baseline="30000">
                <a:solidFill>
                  <a:schemeClr val="bg1"/>
                </a:solidFill>
                <a:latin typeface="+mj-lt"/>
              </a:rPr>
              <a:t>1</a:t>
            </a:r>
            <a:r>
              <a:rPr lang="en-US" sz="2600">
                <a:solidFill>
                  <a:schemeClr val="bg1"/>
                </a:solidFill>
                <a:latin typeface="+mj-lt"/>
              </a:rPr>
              <a:t>; Author Name, Ph.D</a:t>
            </a:r>
            <a:r>
              <a:rPr lang="en-US" sz="2600" baseline="30000">
                <a:solidFill>
                  <a:schemeClr val="bg1"/>
                </a:solidFill>
                <a:latin typeface="+mj-lt"/>
              </a:rPr>
              <a:t>2</a:t>
            </a:r>
            <a:r>
              <a:rPr lang="en-US" sz="2600">
                <a:solidFill>
                  <a:schemeClr val="bg1"/>
                </a:solidFill>
                <a:latin typeface="+mj-lt"/>
              </a:rPr>
              <a:t>, Author Name, RN</a:t>
            </a:r>
            <a:r>
              <a:rPr lang="en-US" sz="2600" baseline="30000">
                <a:solidFill>
                  <a:schemeClr val="bg1"/>
                </a:solidFill>
                <a:latin typeface="+mj-lt"/>
              </a:rPr>
              <a:t>2,3</a:t>
            </a:r>
            <a:r>
              <a:rPr lang="en-US" sz="2600">
                <a:solidFill>
                  <a:schemeClr val="bg1"/>
                </a:solidFill>
                <a:latin typeface="+mj-lt"/>
              </a:rPr>
              <a:t>; Author Name, Ph.D</a:t>
            </a:r>
            <a:r>
              <a:rPr lang="en-US" sz="2600" baseline="30000">
                <a:solidFill>
                  <a:schemeClr val="bg1"/>
                </a:solidFill>
                <a:latin typeface="+mj-lt"/>
              </a:rPr>
              <a:t>1,4</a:t>
            </a:r>
            <a:r>
              <a:rPr lang="en-US" sz="2600">
                <a:solidFill>
                  <a:schemeClr val="bg1"/>
                </a:solidFill>
                <a:latin typeface="+mj-lt"/>
              </a:rPr>
              <a:t> </a:t>
            </a:r>
          </a:p>
          <a:p>
            <a:pPr algn="ctr" eaLnBrk="1">
              <a:defRPr/>
            </a:pPr>
            <a:r>
              <a:rPr lang="en-US" sz="2600" baseline="30000">
                <a:solidFill>
                  <a:schemeClr val="bg1"/>
                </a:solidFill>
                <a:latin typeface="+mj-lt"/>
              </a:rPr>
              <a:t>1</a:t>
            </a:r>
            <a:r>
              <a:rPr lang="en-US" sz="2600">
                <a:solidFill>
                  <a:schemeClr val="bg1"/>
                </a:solidFill>
                <a:latin typeface="+mj-lt"/>
              </a:rPr>
              <a:t>Name of University, City, State; </a:t>
            </a:r>
            <a:r>
              <a:rPr lang="en-US" sz="2600" baseline="30000">
                <a:solidFill>
                  <a:schemeClr val="bg1"/>
                </a:solidFill>
                <a:latin typeface="+mj-lt"/>
              </a:rPr>
              <a:t>2</a:t>
            </a:r>
            <a:r>
              <a:rPr lang="en-US" sz="2600">
                <a:solidFill>
                  <a:schemeClr val="bg1"/>
                </a:solidFill>
                <a:latin typeface="+mj-lt"/>
              </a:rPr>
              <a:t>Name of Another  University, City, State; </a:t>
            </a:r>
            <a:r>
              <a:rPr lang="en-US" sz="2600" baseline="30000">
                <a:solidFill>
                  <a:schemeClr val="bg1"/>
                </a:solidFill>
                <a:latin typeface="+mj-lt"/>
              </a:rPr>
              <a:t>3</a:t>
            </a:r>
            <a:r>
              <a:rPr lang="en-US" sz="2600">
                <a:solidFill>
                  <a:schemeClr val="bg1"/>
                </a:solidFill>
                <a:latin typeface="+mj-lt"/>
              </a:rPr>
              <a:t>Name of University, City, State; </a:t>
            </a:r>
            <a:r>
              <a:rPr lang="en-US" sz="2600" baseline="30000">
                <a:solidFill>
                  <a:schemeClr val="bg1"/>
                </a:solidFill>
                <a:latin typeface="+mj-lt"/>
              </a:rPr>
              <a:t>4</a:t>
            </a:r>
            <a:r>
              <a:rPr lang="en-US" sz="2600">
                <a:solidFill>
                  <a:schemeClr val="bg1"/>
                </a:solidFill>
                <a:latin typeface="+mj-lt"/>
              </a:rPr>
              <a:t>Name of University, City, State; </a:t>
            </a:r>
          </a:p>
        </p:txBody>
      </p:sp>
      <p:sp>
        <p:nvSpPr>
          <p:cNvPr id="18" name="TextBox 49"/>
          <p:cNvSpPr txBox="1">
            <a:spLocks noChangeArrowheads="1"/>
          </p:cNvSpPr>
          <p:nvPr/>
        </p:nvSpPr>
        <p:spPr bwMode="auto">
          <a:xfrm>
            <a:off x="403623" y="5026249"/>
            <a:ext cx="7227094" cy="338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a:t>
            </a:r>
            <a:r>
              <a:rPr lang="en-US" sz="2700" smtClean="0">
                <a:latin typeface="+mj-lt"/>
              </a:rPr>
              <a:t>lines</a:t>
            </a:r>
            <a:endParaRPr lang="en-US" sz="2700">
              <a:latin typeface="+mj-lt"/>
            </a:endParaRPr>
          </a:p>
        </p:txBody>
      </p:sp>
      <p:sp>
        <p:nvSpPr>
          <p:cNvPr id="19" name="TextBox 50"/>
          <p:cNvSpPr txBox="1">
            <a:spLocks noChangeArrowheads="1"/>
          </p:cNvSpPr>
          <p:nvPr/>
        </p:nvSpPr>
        <p:spPr bwMode="auto">
          <a:xfrm>
            <a:off x="403623" y="9846295"/>
            <a:ext cx="7227094" cy="1045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20" name="TextBox 51"/>
          <p:cNvSpPr txBox="1">
            <a:spLocks noChangeArrowheads="1"/>
          </p:cNvSpPr>
          <p:nvPr/>
        </p:nvSpPr>
        <p:spPr bwMode="auto">
          <a:xfrm>
            <a:off x="8701087" y="5026249"/>
            <a:ext cx="7225904" cy="214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would go here. List your information on these lines. Your text would go here. List your information on these lines. Your text would go here. List your information on these lines. </a:t>
            </a:r>
          </a:p>
          <a:p>
            <a:pPr eaLnBrk="1">
              <a:defRPr/>
            </a:pPr>
            <a:endParaRPr lang="en-US" sz="2700">
              <a:latin typeface="+mj-lt"/>
            </a:endParaRPr>
          </a:p>
        </p:txBody>
      </p:sp>
      <p:sp>
        <p:nvSpPr>
          <p:cNvPr id="21" name="TextBox 20"/>
          <p:cNvSpPr txBox="1"/>
          <p:nvPr/>
        </p:nvSpPr>
        <p:spPr>
          <a:xfrm>
            <a:off x="8701087" y="10460395"/>
            <a:ext cx="7225904" cy="10037904"/>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defTabSz="1421787">
              <a:defRPr/>
            </a:pPr>
            <a:r>
              <a:rPr lang="en-US" sz="2700" dirty="0">
                <a:latin typeface="+mj-lt"/>
                <a:cs typeface="Arial" pitchFamily="34" charset="0"/>
              </a:rPr>
              <a:t> </a:t>
            </a:r>
          </a:p>
          <a:p>
            <a:pPr>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latin typeface="+mj-lt"/>
              </a:rPr>
              <a:t>Your text would go here. List your information on these lines. Your text would go here</a:t>
            </a:r>
          </a:p>
          <a:p>
            <a:pPr>
              <a:defRPr/>
            </a:pPr>
            <a:endParaRPr lang="en-US" sz="2700" dirty="0">
              <a:latin typeface="+mj-lt"/>
            </a:endParaRPr>
          </a:p>
        </p:txBody>
      </p:sp>
      <p:sp>
        <p:nvSpPr>
          <p:cNvPr id="22" name="TextBox 53"/>
          <p:cNvSpPr txBox="1">
            <a:spLocks noChangeArrowheads="1"/>
          </p:cNvSpPr>
          <p:nvPr/>
        </p:nvSpPr>
        <p:spPr bwMode="auto">
          <a:xfrm>
            <a:off x="17011650" y="5026249"/>
            <a:ext cx="7225904" cy="1312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a:t>
            </a:r>
          </a:p>
        </p:txBody>
      </p:sp>
      <p:sp>
        <p:nvSpPr>
          <p:cNvPr id="23" name="TextBox 54"/>
          <p:cNvSpPr txBox="1">
            <a:spLocks noChangeArrowheads="1"/>
          </p:cNvSpPr>
          <p:nvPr/>
        </p:nvSpPr>
        <p:spPr bwMode="auto">
          <a:xfrm>
            <a:off x="25263873" y="8372503"/>
            <a:ext cx="7225903"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24" name="TextBox 23"/>
          <p:cNvSpPr txBox="1"/>
          <p:nvPr/>
        </p:nvSpPr>
        <p:spPr>
          <a:xfrm>
            <a:off x="25263873" y="11878847"/>
            <a:ext cx="7225903" cy="5051924"/>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p:txBody>
      </p:sp>
      <p:sp>
        <p:nvSpPr>
          <p:cNvPr id="66" name="Rectangle 65"/>
          <p:cNvSpPr/>
          <p:nvPr/>
        </p:nvSpPr>
        <p:spPr>
          <a:xfrm>
            <a:off x="17026263" y="6348702"/>
            <a:ext cx="7315199" cy="3497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67" name="Rectangle 66"/>
          <p:cNvSpPr/>
          <p:nvPr/>
        </p:nvSpPr>
        <p:spPr>
          <a:xfrm>
            <a:off x="17026263" y="10166876"/>
            <a:ext cx="7315199" cy="2992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25" name="TextBox 56"/>
          <p:cNvSpPr txBox="1">
            <a:spLocks noChangeArrowheads="1"/>
          </p:cNvSpPr>
          <p:nvPr/>
        </p:nvSpPr>
        <p:spPr bwMode="auto">
          <a:xfrm>
            <a:off x="25263873" y="17502843"/>
            <a:ext cx="7225903" cy="254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23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7" name="Chart 57"/>
          <p:cNvGraphicFramePr>
            <a:graphicFrameLocks/>
          </p:cNvGraphicFramePr>
          <p:nvPr>
            <p:extLst>
              <p:ext uri="{D42A27DB-BD31-4B8C-83A1-F6EECF244321}">
                <p14:modId xmlns:p14="http://schemas.microsoft.com/office/powerpoint/2010/main" val="355462174"/>
              </p:ext>
            </p:extLst>
          </p:nvPr>
        </p:nvGraphicFramePr>
        <p:xfrm>
          <a:off x="17011650" y="6475431"/>
          <a:ext cx="7225904" cy="32268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58"/>
          <p:cNvGraphicFramePr>
            <a:graphicFrameLocks/>
          </p:cNvGraphicFramePr>
          <p:nvPr>
            <p:extLst>
              <p:ext uri="{D42A27DB-BD31-4B8C-83A1-F6EECF244321}">
                <p14:modId xmlns:p14="http://schemas.microsoft.com/office/powerpoint/2010/main" val="2684040285"/>
              </p:ext>
            </p:extLst>
          </p:nvPr>
        </p:nvGraphicFramePr>
        <p:xfrm>
          <a:off x="17011650" y="10285431"/>
          <a:ext cx="7225904" cy="2989792"/>
        </p:xfrm>
        <a:graphic>
          <a:graphicData uri="http://schemas.openxmlformats.org/drawingml/2006/chart">
            <c:chart xmlns:c="http://schemas.openxmlformats.org/drawingml/2006/chart" xmlns:r="http://schemas.openxmlformats.org/officeDocument/2006/relationships" r:id="rId5"/>
          </a:graphicData>
        </a:graphic>
      </p:graphicFrame>
      <p:sp>
        <p:nvSpPr>
          <p:cNvPr id="29" name="TextBox 28"/>
          <p:cNvSpPr txBox="1"/>
          <p:nvPr/>
        </p:nvSpPr>
        <p:spPr>
          <a:xfrm>
            <a:off x="17011650" y="13532525"/>
            <a:ext cx="7225904" cy="7544914"/>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marL="326532" indent="-326532" defTabSz="1421787">
              <a:buFont typeface="Arial" pitchFamily="34" charset="0"/>
              <a:buChar char="•"/>
              <a:defRPr/>
            </a:pPr>
            <a:endParaRPr lang="en-US" sz="2700" dirty="0">
              <a:latin typeface="+mj-lt"/>
              <a:cs typeface="Arial" pitchFamily="34" charset="0"/>
            </a:endParaRP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a:t>
            </a:r>
            <a:endParaRPr lang="en-US" sz="2700" dirty="0">
              <a:latin typeface="+mj-lt"/>
              <a:cs typeface="Arial" pitchFamily="34" charset="0"/>
            </a:endParaRPr>
          </a:p>
        </p:txBody>
      </p:sp>
      <p:sp>
        <p:nvSpPr>
          <p:cNvPr id="30" name="TextBox 61"/>
          <p:cNvSpPr txBox="1">
            <a:spLocks noChangeArrowheads="1"/>
          </p:cNvSpPr>
          <p:nvPr/>
        </p:nvSpPr>
        <p:spPr bwMode="auto">
          <a:xfrm>
            <a:off x="25260300" y="5026249"/>
            <a:ext cx="7225904"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a:t>
            </a:r>
          </a:p>
        </p:txBody>
      </p:sp>
      <p:graphicFrame>
        <p:nvGraphicFramePr>
          <p:cNvPr id="31" name="Table 30"/>
          <p:cNvGraphicFramePr>
            <a:graphicFrameLocks noGrp="1"/>
          </p:cNvGraphicFramePr>
          <p:nvPr>
            <p:extLst>
              <p:ext uri="{D42A27DB-BD31-4B8C-83A1-F6EECF244321}">
                <p14:modId xmlns:p14="http://schemas.microsoft.com/office/powerpoint/2010/main" val="3310507307"/>
              </p:ext>
            </p:extLst>
          </p:nvPr>
        </p:nvGraphicFramePr>
        <p:xfrm>
          <a:off x="8886825" y="7665337"/>
          <a:ext cx="5341144" cy="2194983"/>
        </p:xfrm>
        <a:graphic>
          <a:graphicData uri="http://schemas.openxmlformats.org/drawingml/2006/table">
            <a:tbl>
              <a:tblPr firstRow="1" bandRow="1">
                <a:tableStyleId>{9D7B26C5-4107-4FEC-AEDC-1716B250A1EF}</a:tableStyleId>
              </a:tblPr>
              <a:tblGrid>
                <a:gridCol w="1518560"/>
                <a:gridCol w="876068"/>
                <a:gridCol w="1364129"/>
                <a:gridCol w="1582387"/>
              </a:tblGrid>
              <a:tr h="243887">
                <a:tc>
                  <a:txBody>
                    <a:bodyPr/>
                    <a:lstStyle/>
                    <a:p>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Pre-test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6 </a:t>
                      </a:r>
                      <a:r>
                        <a:rPr lang="en-US" sz="1200" dirty="0" err="1" smtClean="0"/>
                        <a:t>mo</a:t>
                      </a:r>
                      <a:r>
                        <a:rPr lang="en-US" sz="1200" dirty="0" smtClean="0"/>
                        <a:t> Post-Test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12-mo Post-Test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Male</a:t>
                      </a:r>
                      <a:r>
                        <a:rPr lang="en-US" sz="1200" baseline="0" dirty="0" smtClean="0"/>
                        <a:t> Patients</a:t>
                      </a:r>
                      <a:endParaRPr lang="en-US" sz="1200" dirty="0" smtClean="0">
                        <a:solidFill>
                          <a:srgbClr val="53A824"/>
                        </a:solidFill>
                        <a:latin typeface="ITC Giovanni Std Book" pitchFamily="50" charset="0"/>
                      </a:endParaRPr>
                    </a:p>
                  </a:txBody>
                  <a:tcPr marL="68594" marR="68594" marT="30463" marB="30463"/>
                </a:tc>
                <a:tc>
                  <a:txBody>
                    <a:bodyPr/>
                    <a:lstStyle/>
                    <a:p>
                      <a:r>
                        <a:rPr lang="en-US" sz="1200" dirty="0" smtClean="0"/>
                        <a:t>61%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Female Patients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39%</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Hypertension</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2.6%</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Snoring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11.35%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15.8%</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Medications</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45.2%</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42.1%</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40%</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Smoking</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16.5%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14.5%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10.14%</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Pregnancy</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12%</a:t>
                      </a:r>
                      <a:endParaRPr lang="en-US" sz="1200" dirty="0">
                        <a:solidFill>
                          <a:srgbClr val="53A824"/>
                        </a:solidFill>
                        <a:latin typeface="ITC Giovanni Std Book" pitchFamily="50" charset="0"/>
                      </a:endParaRPr>
                    </a:p>
                  </a:txBody>
                  <a:tcPr marL="68594" marR="68594" marT="30463" marB="30463"/>
                </a:tc>
              </a:tr>
              <a:tr h="243887">
                <a:tc>
                  <a:txBody>
                    <a:bodyPr/>
                    <a:lstStyle/>
                    <a:p>
                      <a:r>
                        <a:rPr lang="en-US" sz="1200" dirty="0" smtClean="0"/>
                        <a:t>Alcoholism</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2.5%</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36.47%</a:t>
                      </a:r>
                      <a:endParaRPr lang="en-US" sz="1200" dirty="0">
                        <a:solidFill>
                          <a:srgbClr val="53A824"/>
                        </a:solidFill>
                        <a:latin typeface="ITC Giovanni Std Book" pitchFamily="50" charset="0"/>
                      </a:endParaRPr>
                    </a:p>
                  </a:txBody>
                  <a:tcPr marL="68594" marR="68594" marT="30463" marB="30463"/>
                </a:tc>
                <a:tc>
                  <a:txBody>
                    <a:bodyPr/>
                    <a:lstStyle/>
                    <a:p>
                      <a:r>
                        <a:rPr lang="en-US" sz="1200" dirty="0" smtClean="0"/>
                        <a:t>11.6%</a:t>
                      </a:r>
                      <a:endParaRPr lang="en-US" sz="1200" dirty="0">
                        <a:solidFill>
                          <a:srgbClr val="53A824"/>
                        </a:solidFill>
                        <a:latin typeface="ITC Giovanni Std Book" pitchFamily="50" charset="0"/>
                      </a:endParaRPr>
                    </a:p>
                  </a:txBody>
                  <a:tcPr marL="68594" marR="68594" marT="30463" marB="30463"/>
                </a:tc>
              </a:tr>
            </a:tbl>
          </a:graphicData>
        </a:graphic>
      </p:graphicFrame>
      <p:sp>
        <p:nvSpPr>
          <p:cNvPr id="36" name="TextBox 35"/>
          <p:cNvSpPr txBox="1"/>
          <p:nvPr/>
        </p:nvSpPr>
        <p:spPr>
          <a:xfrm>
            <a:off x="8686800" y="7245178"/>
            <a:ext cx="722590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Participants</a:t>
            </a:r>
          </a:p>
        </p:txBody>
      </p:sp>
      <p:sp>
        <p:nvSpPr>
          <p:cNvPr id="37" name="TextBox 36"/>
          <p:cNvSpPr txBox="1"/>
          <p:nvPr/>
        </p:nvSpPr>
        <p:spPr>
          <a:xfrm>
            <a:off x="8686800" y="10102678"/>
            <a:ext cx="722590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Methods</a:t>
            </a:r>
          </a:p>
        </p:txBody>
      </p:sp>
      <p:sp>
        <p:nvSpPr>
          <p:cNvPr id="41" name="TextBox 40"/>
          <p:cNvSpPr txBox="1"/>
          <p:nvPr/>
        </p:nvSpPr>
        <p:spPr>
          <a:xfrm>
            <a:off x="25291257" y="11406923"/>
            <a:ext cx="722709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Limitations</a:t>
            </a:r>
          </a:p>
        </p:txBody>
      </p:sp>
      <p:sp>
        <p:nvSpPr>
          <p:cNvPr id="42" name="TextBox 41"/>
          <p:cNvSpPr txBox="1"/>
          <p:nvPr/>
        </p:nvSpPr>
        <p:spPr>
          <a:xfrm>
            <a:off x="25291257" y="17030918"/>
            <a:ext cx="722709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References</a:t>
            </a:r>
          </a:p>
        </p:txBody>
      </p:sp>
      <p:grpSp>
        <p:nvGrpSpPr>
          <p:cNvPr id="9" name="Group 8"/>
          <p:cNvGrpSpPr/>
          <p:nvPr/>
        </p:nvGrpSpPr>
        <p:grpSpPr>
          <a:xfrm>
            <a:off x="403623" y="4431464"/>
            <a:ext cx="7227094" cy="615553"/>
            <a:chOff x="538163" y="6647198"/>
            <a:chExt cx="9636125" cy="923330"/>
          </a:xfrm>
        </p:grpSpPr>
        <p:sp>
          <p:nvSpPr>
            <p:cNvPr id="32" name="TextBox 31"/>
            <p:cNvSpPr txBox="1"/>
            <p:nvPr/>
          </p:nvSpPr>
          <p:spPr>
            <a:xfrm>
              <a:off x="538163" y="6647198"/>
              <a:ext cx="9636125" cy="923330"/>
            </a:xfrm>
            <a:prstGeom prst="rect">
              <a:avLst/>
            </a:prstGeom>
            <a:solidFill>
              <a:schemeClr val="bg1"/>
            </a:solidFill>
            <a:effectLst>
              <a:outerShdw blurRad="127000" dist="38100" dir="2700000" algn="tl" rotWithShape="0">
                <a:srgbClr val="C00000">
                  <a:alpha val="40000"/>
                </a:srgbClr>
              </a:outerShdw>
            </a:effectLst>
          </p:spPr>
          <p:txBody>
            <a:bodyPr>
              <a:spAutoFit/>
            </a:bodyPr>
            <a:lstStyle/>
            <a:p>
              <a:pPr defTabSz="1421787">
                <a:defRPr/>
              </a:pPr>
              <a:r>
                <a:rPr lang="en-US" sz="3400" b="1">
                  <a:solidFill>
                    <a:sysClr val="windowText" lastClr="000000"/>
                  </a:solidFill>
                  <a:effectLst>
                    <a:outerShdw blurRad="76200" dist="63500" dir="2700000" algn="tl">
                      <a:schemeClr val="bg1">
                        <a:alpha val="28000"/>
                      </a:schemeClr>
                    </a:outerShdw>
                  </a:effectLst>
                  <a:latin typeface="+mj-lt"/>
                  <a:cs typeface="Arial" pitchFamily="34" charset="0"/>
                </a:rPr>
                <a:t>    Abstract</a:t>
              </a: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sp>
          <p:nvSpPr>
            <p:cNvPr id="45" name="TextBox 44"/>
            <p:cNvSpPr txBox="1"/>
            <p:nvPr/>
          </p:nvSpPr>
          <p:spPr>
            <a:xfrm>
              <a:off x="544138" y="6647198"/>
              <a:ext cx="388175" cy="923330"/>
            </a:xfrm>
            <a:prstGeom prst="rect">
              <a:avLst/>
            </a:prstGeom>
            <a:solidFill>
              <a:srgbClr val="8E0000"/>
            </a:solidFill>
            <a:effectLst>
              <a:outerShdw blurRad="127000" dist="38100" dir="2700000" algn="tl" rotWithShape="0">
                <a:srgbClr val="8E0000">
                  <a:alpha val="40000"/>
                </a:srgbClr>
              </a:outerShdw>
            </a:effectLst>
          </p:spPr>
          <p:txBody>
            <a:bodyPr wrap="square">
              <a:spAutoFit/>
            </a:bodyPr>
            <a:lstStyle/>
            <a:p>
              <a:pPr defTabSz="1421787">
                <a:defRPr/>
              </a:pP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grpSp>
      <p:grpSp>
        <p:nvGrpSpPr>
          <p:cNvPr id="47" name="Group 46"/>
          <p:cNvGrpSpPr/>
          <p:nvPr/>
        </p:nvGrpSpPr>
        <p:grpSpPr>
          <a:xfrm>
            <a:off x="403623" y="9262505"/>
            <a:ext cx="7227094" cy="615553"/>
            <a:chOff x="538163" y="6647198"/>
            <a:chExt cx="9636125" cy="923330"/>
          </a:xfrm>
        </p:grpSpPr>
        <p:sp>
          <p:nvSpPr>
            <p:cNvPr id="48" name="TextBox 47"/>
            <p:cNvSpPr txBox="1"/>
            <p:nvPr/>
          </p:nvSpPr>
          <p:spPr>
            <a:xfrm>
              <a:off x="538163" y="6647198"/>
              <a:ext cx="9636125" cy="923330"/>
            </a:xfrm>
            <a:prstGeom prst="rect">
              <a:avLst/>
            </a:prstGeom>
            <a:solidFill>
              <a:schemeClr val="bg1"/>
            </a:solidFill>
            <a:effectLst>
              <a:outerShdw blurRad="127000" dist="38100" dir="2700000" algn="tl" rotWithShape="0">
                <a:srgbClr val="C00000">
                  <a:alpha val="40000"/>
                </a:srgbClr>
              </a:outerShdw>
            </a:effectLst>
          </p:spPr>
          <p:txBody>
            <a:bodyPr>
              <a:spAutoFit/>
            </a:bodyPr>
            <a:lstStyle/>
            <a:p>
              <a:pPr defTabSz="1421787">
                <a:defRPr/>
              </a:pPr>
              <a:r>
                <a:rPr lang="en-US" sz="3400" b="1">
                  <a:solidFill>
                    <a:sysClr val="windowText" lastClr="000000"/>
                  </a:solidFill>
                  <a:effectLst>
                    <a:outerShdw blurRad="76200" dist="63500" dir="2700000" algn="tl">
                      <a:schemeClr val="bg1">
                        <a:alpha val="28000"/>
                      </a:schemeClr>
                    </a:outerShdw>
                  </a:effectLst>
                  <a:latin typeface="+mj-lt"/>
                  <a:cs typeface="Arial" pitchFamily="34" charset="0"/>
                </a:rPr>
                <a:t>    Introduction</a:t>
              </a: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sp>
          <p:nvSpPr>
            <p:cNvPr id="49" name="TextBox 48"/>
            <p:cNvSpPr txBox="1"/>
            <p:nvPr/>
          </p:nvSpPr>
          <p:spPr>
            <a:xfrm>
              <a:off x="544138" y="6647198"/>
              <a:ext cx="388175" cy="923330"/>
            </a:xfrm>
            <a:prstGeom prst="rect">
              <a:avLst/>
            </a:prstGeom>
            <a:solidFill>
              <a:srgbClr val="8E0000"/>
            </a:solidFill>
            <a:effectLst>
              <a:outerShdw blurRad="127000" dist="38100" dir="2700000" algn="tl" rotWithShape="0">
                <a:srgbClr val="8E0000">
                  <a:alpha val="40000"/>
                </a:srgbClr>
              </a:outerShdw>
            </a:effectLst>
          </p:spPr>
          <p:txBody>
            <a:bodyPr wrap="square">
              <a:spAutoFit/>
            </a:bodyPr>
            <a:lstStyle/>
            <a:p>
              <a:pPr defTabSz="1421787">
                <a:defRPr/>
              </a:pP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grpSp>
      <p:grpSp>
        <p:nvGrpSpPr>
          <p:cNvPr id="50" name="Group 49"/>
          <p:cNvGrpSpPr/>
          <p:nvPr/>
        </p:nvGrpSpPr>
        <p:grpSpPr>
          <a:xfrm>
            <a:off x="8748930" y="4431464"/>
            <a:ext cx="7227094" cy="615553"/>
            <a:chOff x="538163" y="6647198"/>
            <a:chExt cx="9636125" cy="923330"/>
          </a:xfrm>
        </p:grpSpPr>
        <p:sp>
          <p:nvSpPr>
            <p:cNvPr id="51" name="TextBox 50"/>
            <p:cNvSpPr txBox="1"/>
            <p:nvPr/>
          </p:nvSpPr>
          <p:spPr>
            <a:xfrm>
              <a:off x="538163" y="6647198"/>
              <a:ext cx="9636125" cy="923330"/>
            </a:xfrm>
            <a:prstGeom prst="rect">
              <a:avLst/>
            </a:prstGeom>
            <a:solidFill>
              <a:schemeClr val="bg1"/>
            </a:solidFill>
            <a:effectLst>
              <a:outerShdw blurRad="127000" dist="38100" dir="2700000" algn="tl" rotWithShape="0">
                <a:srgbClr val="C00000">
                  <a:alpha val="40000"/>
                </a:srgbClr>
              </a:outerShdw>
            </a:effectLst>
          </p:spPr>
          <p:txBody>
            <a:bodyPr>
              <a:spAutoFit/>
            </a:bodyPr>
            <a:lstStyle/>
            <a:p>
              <a:pPr defTabSz="1421787">
                <a:defRPr/>
              </a:pPr>
              <a:r>
                <a:rPr lang="en-US" sz="3400" b="1">
                  <a:solidFill>
                    <a:sysClr val="windowText" lastClr="000000"/>
                  </a:solidFill>
                  <a:effectLst>
                    <a:outerShdw blurRad="76200" dist="63500" dir="2700000" algn="tl">
                      <a:schemeClr val="bg1">
                        <a:alpha val="28000"/>
                      </a:schemeClr>
                    </a:outerShdw>
                  </a:effectLst>
                  <a:latin typeface="+mj-lt"/>
                  <a:cs typeface="Arial" pitchFamily="34" charset="0"/>
                </a:rPr>
                <a:t>    Introduction cont.</a:t>
              </a: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sp>
          <p:nvSpPr>
            <p:cNvPr id="52" name="TextBox 51"/>
            <p:cNvSpPr txBox="1"/>
            <p:nvPr/>
          </p:nvSpPr>
          <p:spPr>
            <a:xfrm>
              <a:off x="544138" y="6647198"/>
              <a:ext cx="388175" cy="923330"/>
            </a:xfrm>
            <a:prstGeom prst="rect">
              <a:avLst/>
            </a:prstGeom>
            <a:solidFill>
              <a:srgbClr val="8E0000"/>
            </a:solidFill>
            <a:effectLst>
              <a:outerShdw blurRad="127000" dist="38100" dir="2700000" algn="tl" rotWithShape="0">
                <a:srgbClr val="8E0000">
                  <a:alpha val="40000"/>
                </a:srgbClr>
              </a:outerShdw>
            </a:effectLst>
          </p:spPr>
          <p:txBody>
            <a:bodyPr wrap="square">
              <a:spAutoFit/>
            </a:bodyPr>
            <a:lstStyle/>
            <a:p>
              <a:pPr defTabSz="1421787">
                <a:defRPr/>
              </a:pP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grpSp>
      <p:grpSp>
        <p:nvGrpSpPr>
          <p:cNvPr id="53" name="Group 52"/>
          <p:cNvGrpSpPr/>
          <p:nvPr/>
        </p:nvGrpSpPr>
        <p:grpSpPr>
          <a:xfrm>
            <a:off x="17204532" y="4431464"/>
            <a:ext cx="7227094" cy="615553"/>
            <a:chOff x="538163" y="6647198"/>
            <a:chExt cx="9636125" cy="923330"/>
          </a:xfrm>
        </p:grpSpPr>
        <p:sp>
          <p:nvSpPr>
            <p:cNvPr id="54" name="TextBox 53"/>
            <p:cNvSpPr txBox="1"/>
            <p:nvPr/>
          </p:nvSpPr>
          <p:spPr>
            <a:xfrm>
              <a:off x="538163" y="6647198"/>
              <a:ext cx="9636125" cy="923330"/>
            </a:xfrm>
            <a:prstGeom prst="rect">
              <a:avLst/>
            </a:prstGeom>
            <a:solidFill>
              <a:schemeClr val="bg1"/>
            </a:solidFill>
            <a:effectLst>
              <a:outerShdw blurRad="127000" dist="38100" dir="2700000" algn="tl" rotWithShape="0">
                <a:srgbClr val="C00000">
                  <a:alpha val="40000"/>
                </a:srgbClr>
              </a:outerShdw>
            </a:effectLst>
          </p:spPr>
          <p:txBody>
            <a:bodyPr>
              <a:spAutoFit/>
            </a:bodyPr>
            <a:lstStyle/>
            <a:p>
              <a:pPr defTabSz="1421787">
                <a:defRPr/>
              </a:pPr>
              <a:r>
                <a:rPr lang="en-US" sz="3400" b="1">
                  <a:solidFill>
                    <a:sysClr val="windowText" lastClr="000000"/>
                  </a:solidFill>
                  <a:effectLst>
                    <a:outerShdw blurRad="76200" dist="63500" dir="2700000" algn="tl">
                      <a:schemeClr val="bg1">
                        <a:alpha val="28000"/>
                      </a:schemeClr>
                    </a:outerShdw>
                  </a:effectLst>
                  <a:latin typeface="+mj-lt"/>
                  <a:cs typeface="Arial" pitchFamily="34" charset="0"/>
                </a:rPr>
                <a:t>    Results</a:t>
              </a: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sp>
          <p:nvSpPr>
            <p:cNvPr id="55" name="TextBox 54"/>
            <p:cNvSpPr txBox="1"/>
            <p:nvPr/>
          </p:nvSpPr>
          <p:spPr>
            <a:xfrm>
              <a:off x="544138" y="6647198"/>
              <a:ext cx="388175" cy="923330"/>
            </a:xfrm>
            <a:prstGeom prst="rect">
              <a:avLst/>
            </a:prstGeom>
            <a:solidFill>
              <a:srgbClr val="8E0000"/>
            </a:solidFill>
            <a:effectLst>
              <a:outerShdw blurRad="127000" dist="38100" dir="2700000" algn="tl" rotWithShape="0">
                <a:srgbClr val="8E0000">
                  <a:alpha val="40000"/>
                </a:srgbClr>
              </a:outerShdw>
            </a:effectLst>
          </p:spPr>
          <p:txBody>
            <a:bodyPr wrap="square">
              <a:spAutoFit/>
            </a:bodyPr>
            <a:lstStyle/>
            <a:p>
              <a:pPr defTabSz="1421787">
                <a:defRPr/>
              </a:pP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grpSp>
      <p:grpSp>
        <p:nvGrpSpPr>
          <p:cNvPr id="56" name="Group 55"/>
          <p:cNvGrpSpPr/>
          <p:nvPr/>
        </p:nvGrpSpPr>
        <p:grpSpPr>
          <a:xfrm>
            <a:off x="25247367" y="4431464"/>
            <a:ext cx="7227094" cy="615553"/>
            <a:chOff x="538163" y="6647198"/>
            <a:chExt cx="9636125" cy="923330"/>
          </a:xfrm>
        </p:grpSpPr>
        <p:sp>
          <p:nvSpPr>
            <p:cNvPr id="57" name="TextBox 56"/>
            <p:cNvSpPr txBox="1"/>
            <p:nvPr/>
          </p:nvSpPr>
          <p:spPr>
            <a:xfrm>
              <a:off x="538163" y="6647198"/>
              <a:ext cx="9636125" cy="923330"/>
            </a:xfrm>
            <a:prstGeom prst="rect">
              <a:avLst/>
            </a:prstGeom>
            <a:solidFill>
              <a:schemeClr val="bg1"/>
            </a:solidFill>
            <a:effectLst>
              <a:outerShdw blurRad="127000" dist="38100" dir="2700000" algn="tl" rotWithShape="0">
                <a:srgbClr val="C00000">
                  <a:alpha val="40000"/>
                </a:srgbClr>
              </a:outerShdw>
            </a:effectLst>
          </p:spPr>
          <p:txBody>
            <a:bodyPr>
              <a:spAutoFit/>
            </a:bodyPr>
            <a:lstStyle/>
            <a:p>
              <a:pPr defTabSz="1421787">
                <a:defRPr/>
              </a:pPr>
              <a:r>
                <a:rPr lang="en-US" sz="3400" b="1">
                  <a:solidFill>
                    <a:sysClr val="windowText" lastClr="000000"/>
                  </a:solidFill>
                  <a:effectLst>
                    <a:outerShdw blurRad="76200" dist="63500" dir="2700000" algn="tl">
                      <a:schemeClr val="bg1">
                        <a:alpha val="28000"/>
                      </a:schemeClr>
                    </a:outerShdw>
                  </a:effectLst>
                  <a:latin typeface="+mj-lt"/>
                  <a:cs typeface="Arial" pitchFamily="34" charset="0"/>
                </a:rPr>
                <a:t>    Results cont.</a:t>
              </a: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sp>
          <p:nvSpPr>
            <p:cNvPr id="58" name="TextBox 57"/>
            <p:cNvSpPr txBox="1"/>
            <p:nvPr/>
          </p:nvSpPr>
          <p:spPr>
            <a:xfrm>
              <a:off x="544138" y="6647198"/>
              <a:ext cx="388175" cy="923330"/>
            </a:xfrm>
            <a:prstGeom prst="rect">
              <a:avLst/>
            </a:prstGeom>
            <a:solidFill>
              <a:srgbClr val="8E0000"/>
            </a:solidFill>
            <a:effectLst>
              <a:outerShdw blurRad="127000" dist="38100" dir="2700000" algn="tl" rotWithShape="0">
                <a:srgbClr val="8E0000">
                  <a:alpha val="40000"/>
                </a:srgbClr>
              </a:outerShdw>
            </a:effectLst>
          </p:spPr>
          <p:txBody>
            <a:bodyPr wrap="square">
              <a:spAutoFit/>
            </a:bodyPr>
            <a:lstStyle/>
            <a:p>
              <a:pPr defTabSz="1421787">
                <a:defRPr/>
              </a:pP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grpSp>
      <p:grpSp>
        <p:nvGrpSpPr>
          <p:cNvPr id="59" name="Group 58"/>
          <p:cNvGrpSpPr/>
          <p:nvPr/>
        </p:nvGrpSpPr>
        <p:grpSpPr>
          <a:xfrm>
            <a:off x="8748930" y="6612238"/>
            <a:ext cx="7227094" cy="615553"/>
            <a:chOff x="538163" y="6647198"/>
            <a:chExt cx="9636125" cy="923330"/>
          </a:xfrm>
        </p:grpSpPr>
        <p:sp>
          <p:nvSpPr>
            <p:cNvPr id="60" name="TextBox 59"/>
            <p:cNvSpPr txBox="1"/>
            <p:nvPr/>
          </p:nvSpPr>
          <p:spPr>
            <a:xfrm>
              <a:off x="538163" y="6647198"/>
              <a:ext cx="9636125" cy="923330"/>
            </a:xfrm>
            <a:prstGeom prst="rect">
              <a:avLst/>
            </a:prstGeom>
            <a:solidFill>
              <a:schemeClr val="bg1"/>
            </a:solidFill>
            <a:effectLst>
              <a:outerShdw blurRad="127000" dist="38100" dir="2700000" algn="tl" rotWithShape="0">
                <a:srgbClr val="C00000">
                  <a:alpha val="40000"/>
                </a:srgbClr>
              </a:outerShdw>
            </a:effectLst>
          </p:spPr>
          <p:txBody>
            <a:bodyPr>
              <a:spAutoFit/>
            </a:bodyPr>
            <a:lstStyle/>
            <a:p>
              <a:pPr defTabSz="1421787">
                <a:defRPr/>
              </a:pPr>
              <a:r>
                <a:rPr lang="en-US" sz="3400" b="1">
                  <a:solidFill>
                    <a:sysClr val="windowText" lastClr="000000"/>
                  </a:solidFill>
                  <a:effectLst>
                    <a:outerShdw blurRad="76200" dist="63500" dir="2700000" algn="tl">
                      <a:schemeClr val="bg1">
                        <a:alpha val="28000"/>
                      </a:schemeClr>
                    </a:outerShdw>
                  </a:effectLst>
                  <a:latin typeface="+mj-lt"/>
                  <a:cs typeface="Arial" pitchFamily="34" charset="0"/>
                </a:rPr>
                <a:t>    Materials and Methods</a:t>
              </a: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sp>
          <p:nvSpPr>
            <p:cNvPr id="61" name="TextBox 60"/>
            <p:cNvSpPr txBox="1"/>
            <p:nvPr/>
          </p:nvSpPr>
          <p:spPr>
            <a:xfrm>
              <a:off x="544138" y="6647198"/>
              <a:ext cx="388175" cy="923330"/>
            </a:xfrm>
            <a:prstGeom prst="rect">
              <a:avLst/>
            </a:prstGeom>
            <a:solidFill>
              <a:srgbClr val="8E0000"/>
            </a:solidFill>
            <a:effectLst>
              <a:outerShdw blurRad="127000" dist="38100" dir="2700000" algn="tl" rotWithShape="0">
                <a:srgbClr val="8E0000">
                  <a:alpha val="40000"/>
                </a:srgbClr>
              </a:outerShdw>
            </a:effectLst>
          </p:spPr>
          <p:txBody>
            <a:bodyPr wrap="square">
              <a:spAutoFit/>
            </a:bodyPr>
            <a:lstStyle/>
            <a:p>
              <a:pPr defTabSz="1421787">
                <a:defRPr/>
              </a:pP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grpSp>
      <p:grpSp>
        <p:nvGrpSpPr>
          <p:cNvPr id="62" name="Group 61"/>
          <p:cNvGrpSpPr/>
          <p:nvPr/>
        </p:nvGrpSpPr>
        <p:grpSpPr>
          <a:xfrm>
            <a:off x="25247367" y="7717100"/>
            <a:ext cx="7227094" cy="615553"/>
            <a:chOff x="538163" y="6647198"/>
            <a:chExt cx="9636125" cy="923330"/>
          </a:xfrm>
        </p:grpSpPr>
        <p:sp>
          <p:nvSpPr>
            <p:cNvPr id="63" name="TextBox 62"/>
            <p:cNvSpPr txBox="1"/>
            <p:nvPr/>
          </p:nvSpPr>
          <p:spPr>
            <a:xfrm>
              <a:off x="538163" y="6647198"/>
              <a:ext cx="9636125" cy="923330"/>
            </a:xfrm>
            <a:prstGeom prst="rect">
              <a:avLst/>
            </a:prstGeom>
            <a:solidFill>
              <a:schemeClr val="bg1"/>
            </a:solidFill>
            <a:effectLst>
              <a:outerShdw blurRad="127000" dist="38100" dir="2700000" algn="tl" rotWithShape="0">
                <a:srgbClr val="C00000">
                  <a:alpha val="40000"/>
                </a:srgbClr>
              </a:outerShdw>
            </a:effectLst>
          </p:spPr>
          <p:txBody>
            <a:bodyPr>
              <a:spAutoFit/>
            </a:bodyPr>
            <a:lstStyle/>
            <a:p>
              <a:pPr defTabSz="1421787">
                <a:defRPr/>
              </a:pPr>
              <a:r>
                <a:rPr lang="en-US" sz="3400" b="1">
                  <a:solidFill>
                    <a:sysClr val="windowText" lastClr="000000"/>
                  </a:solidFill>
                  <a:effectLst>
                    <a:outerShdw blurRad="76200" dist="63500" dir="2700000" algn="tl">
                      <a:schemeClr val="bg1">
                        <a:alpha val="28000"/>
                      </a:schemeClr>
                    </a:outerShdw>
                  </a:effectLst>
                  <a:latin typeface="+mj-lt"/>
                  <a:cs typeface="Arial" pitchFamily="34" charset="0"/>
                </a:rPr>
                <a:t>    Conclusion</a:t>
              </a: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sp>
          <p:nvSpPr>
            <p:cNvPr id="64" name="TextBox 63"/>
            <p:cNvSpPr txBox="1"/>
            <p:nvPr/>
          </p:nvSpPr>
          <p:spPr>
            <a:xfrm>
              <a:off x="544138" y="6647198"/>
              <a:ext cx="388175" cy="923330"/>
            </a:xfrm>
            <a:prstGeom prst="rect">
              <a:avLst/>
            </a:prstGeom>
            <a:solidFill>
              <a:srgbClr val="8E0000"/>
            </a:solidFill>
            <a:effectLst>
              <a:outerShdw blurRad="127000" dist="38100" dir="2700000" algn="tl" rotWithShape="0">
                <a:srgbClr val="8E0000">
                  <a:alpha val="40000"/>
                </a:srgbClr>
              </a:outerShdw>
            </a:effectLst>
          </p:spPr>
          <p:txBody>
            <a:bodyPr wrap="square">
              <a:spAutoFit/>
            </a:bodyPr>
            <a:lstStyle/>
            <a:p>
              <a:pPr defTabSz="1421787">
                <a:defRPr/>
              </a:pPr>
              <a:endParaRPr lang="en-US" sz="3400" b="1" dirty="0">
                <a:solidFill>
                  <a:sysClr val="windowText" lastClr="000000"/>
                </a:solidFill>
                <a:effectLst>
                  <a:outerShdw blurRad="76200" dist="63500" dir="2700000" algn="tl">
                    <a:schemeClr val="bg1">
                      <a:alpha val="28000"/>
                    </a:schemeClr>
                  </a:outerShdw>
                </a:effectLst>
                <a:latin typeface="+mj-lt"/>
                <a:cs typeface="Arial" pitchFamily="34" charset="0"/>
              </a:endParaRPr>
            </a:p>
          </p:txBody>
        </p:sp>
      </p:grpSp>
      <p:sp>
        <p:nvSpPr>
          <p:cNvPr id="69" name="Text Box 48"/>
          <p:cNvSpPr txBox="1">
            <a:spLocks noChangeArrowheads="1"/>
          </p:cNvSpPr>
          <p:nvPr/>
        </p:nvSpPr>
        <p:spPr bwMode="auto">
          <a:xfrm>
            <a:off x="8553450" y="5794436"/>
            <a:ext cx="15811500" cy="1086451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200" dirty="0"/>
              <a:t>This scientific poster complements of MakeSigns.com</a:t>
            </a:r>
          </a:p>
          <a:p>
            <a:pPr eaLnBrk="1" hangingPunct="1"/>
            <a:r>
              <a:rPr lang="en-US" altLang="ja-JP" sz="3200" dirty="0"/>
              <a:t> </a:t>
            </a:r>
          </a:p>
          <a:p>
            <a:pPr eaLnBrk="1" hangingPunct="1"/>
            <a:r>
              <a:rPr lang="en-US" altLang="ja-JP" sz="3200" dirty="0"/>
              <a:t>If you opened this file directly from a web browser, you’ll want to save it to your computer before adding your poster information.</a:t>
            </a:r>
            <a:br>
              <a:rPr lang="en-US" altLang="ja-JP" sz="3200" dirty="0"/>
            </a:br>
            <a:endParaRPr lang="en-US" altLang="ja-JP" sz="3200" dirty="0"/>
          </a:p>
          <a:p>
            <a:pPr eaLnBrk="1" hangingPunct="1"/>
            <a:r>
              <a:rPr lang="en-US" altLang="ja-JP" sz="3200" dirty="0"/>
              <a:t>This template has a page size </a:t>
            </a:r>
            <a:r>
              <a:rPr lang="en-US" altLang="ja-JP" sz="3200"/>
              <a:t>of </a:t>
            </a:r>
            <a:r>
              <a:rPr lang="en-US" altLang="ja-JP" sz="3200" b="1" smtClean="0"/>
              <a:t>24”x 36”</a:t>
            </a:r>
            <a:r>
              <a:rPr lang="en-US" altLang="ja-JP" sz="3200" smtClean="0"/>
              <a:t>. </a:t>
            </a:r>
            <a:r>
              <a:rPr lang="en-US" altLang="ja-JP" sz="3200" dirty="0"/>
              <a:t>When uploaded at MakeSigns.com, this template can be used to order posters in the following sizes: </a:t>
            </a:r>
            <a:r>
              <a:rPr lang="en-US" altLang="ja-JP" sz="3200" b="1"/>
              <a:t>36”x </a:t>
            </a:r>
            <a:r>
              <a:rPr lang="en-US" altLang="ja-JP" sz="3200" b="1" smtClean="0"/>
              <a:t>54”, </a:t>
            </a:r>
            <a:r>
              <a:rPr lang="en-US" altLang="ja-JP" sz="3200" b="1"/>
              <a:t>42”x </a:t>
            </a:r>
            <a:r>
              <a:rPr lang="en-US" altLang="ja-JP" sz="3200" b="1" smtClean="0"/>
              <a:t>63”, 28”x 42”, and 24” </a:t>
            </a:r>
            <a:r>
              <a:rPr lang="en-US" altLang="ja-JP" sz="3200" b="1"/>
              <a:t>x </a:t>
            </a:r>
            <a:r>
              <a:rPr lang="en-US" altLang="ja-JP" sz="3200" b="1" smtClean="0"/>
              <a:t>36”.</a:t>
            </a:r>
          </a:p>
          <a:p>
            <a:pPr eaLnBrk="1" hangingPunct="1"/>
            <a:endParaRPr lang="en-US" altLang="ja-JP" sz="3200" dirty="0"/>
          </a:p>
          <a:p>
            <a:pPr eaLnBrk="1" hangingPunct="1"/>
            <a:r>
              <a:rPr lang="en-US" altLang="ja-JP" sz="3200" dirty="0"/>
              <a:t>We recommend that you avoid changing the page size of the template. Please keep in mind, if you do change the page size it will alter the available print sizes listed above.</a:t>
            </a:r>
          </a:p>
          <a:p>
            <a:pPr eaLnBrk="1" hangingPunct="1"/>
            <a:r>
              <a:rPr lang="en-US" altLang="ja-JP" sz="3200" dirty="0"/>
              <a:t>Any changes to the template size should be done before entering your information.</a:t>
            </a:r>
          </a:p>
          <a:p>
            <a:pPr eaLnBrk="1" hangingPunct="1"/>
            <a:r>
              <a:rPr lang="en-US" altLang="ja-JP" sz="3200" dirty="0"/>
              <a:t>If you have any questions about </a:t>
            </a:r>
            <a:r>
              <a:rPr lang="en-US" altLang="ja-JP" sz="3200" dirty="0">
                <a:hlinkClick r:id="rId6"/>
              </a:rPr>
              <a:t>creating a scientific poster</a:t>
            </a:r>
            <a:r>
              <a:rPr lang="en-US" altLang="ja-JP" sz="3200" dirty="0"/>
              <a:t>, visit MakeSigns.com or email us at </a:t>
            </a:r>
            <a:r>
              <a:rPr lang="en-US" altLang="ja-JP" sz="3200" dirty="0">
                <a:hlinkClick r:id="rId7"/>
              </a:rPr>
              <a:t>support@graphicsland.com</a:t>
            </a:r>
            <a:r>
              <a:rPr lang="en-US" altLang="ja-JP" sz="3200" dirty="0"/>
              <a:t> </a:t>
            </a:r>
          </a:p>
          <a:p>
            <a:pPr eaLnBrk="1" hangingPunct="1"/>
            <a:endParaRPr lang="en-US" altLang="ja-JP" sz="3200" dirty="0"/>
          </a:p>
          <a:p>
            <a:pPr eaLnBrk="1" hangingPunct="1"/>
            <a:r>
              <a:rPr lang="en-US" altLang="ja-JP" sz="3200" dirty="0"/>
              <a:t>We offer these research poster templates free of charge to help you create and design a poster presentation with ease.</a:t>
            </a:r>
          </a:p>
          <a:p>
            <a:pPr eaLnBrk="1" hangingPunct="1"/>
            <a:endParaRPr lang="en-US" altLang="ja-JP" sz="3200" dirty="0"/>
          </a:p>
          <a:p>
            <a:pPr eaLnBrk="1" hangingPunct="1"/>
            <a:r>
              <a:rPr lang="en-US" altLang="ja-JP" sz="3200" b="1" dirty="0">
                <a:solidFill>
                  <a:srgbClr val="FF0000"/>
                </a:solidFill>
              </a:rPr>
              <a:t>TO DELETE THIS BOX, CLICK ON THE RED BORDER AND PRESS THE DELETE KEY ON YOUR KEYBOARD.</a:t>
            </a:r>
          </a:p>
          <a:p>
            <a:pPr algn="r" eaLnBrk="1" hangingPunct="1"/>
            <a:r>
              <a:rPr lang="en-US" altLang="ja-JP" sz="1800" dirty="0"/>
              <a:t>©</a:t>
            </a:r>
            <a:r>
              <a:rPr lang="en-US" altLang="ja-JP" sz="1800" dirty="0" smtClean="0"/>
              <a:t>2014 </a:t>
            </a:r>
            <a:r>
              <a:rPr lang="en-US" altLang="ja-JP" sz="1800" dirty="0" err="1"/>
              <a:t>Graphicsland</a:t>
            </a:r>
            <a:endParaRPr lang="en-US" altLang="en-US" sz="1800" dirty="0"/>
          </a:p>
        </p:txBody>
      </p:sp>
      <p:pic>
        <p:nvPicPr>
          <p:cNvPr id="1026" name="Picture 2" descr="W:\Templates\Test Templates\Scientific Posters\Association for Pelvic Organ Prolapse Support\_Logos\APOPS new logo image 150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4800" y="47914"/>
            <a:ext cx="4800600" cy="384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80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1197</Words>
  <Application>Microsoft Office PowerPoint</Application>
  <PresentationFormat>Custom</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10</cp:revision>
  <dcterms:created xsi:type="dcterms:W3CDTF">2014-07-01T16:30:38Z</dcterms:created>
  <dcterms:modified xsi:type="dcterms:W3CDTF">2014-07-03T13:46:50Z</dcterms:modified>
</cp:coreProperties>
</file>