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EAEAEA"/>
    <a:srgbClr val="FFFFFF"/>
    <a:srgbClr val="CC0000"/>
    <a:srgbClr val="B40000"/>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82" y="-33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bg1"/>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4157056"/>
        <c:axId val="304158592"/>
        <c:axId val="0"/>
      </c:bar3DChart>
      <c:catAx>
        <c:axId val="304157056"/>
        <c:scaling>
          <c:orientation val="minMax"/>
        </c:scaling>
        <c:delete val="0"/>
        <c:axPos val="b"/>
        <c:numFmt formatCode="General" sourceLinked="1"/>
        <c:majorTickMark val="out"/>
        <c:minorTickMark val="none"/>
        <c:tickLblPos val="nextTo"/>
        <c:crossAx val="304158592"/>
        <c:crosses val="autoZero"/>
        <c:auto val="1"/>
        <c:lblAlgn val="ctr"/>
        <c:lblOffset val="100"/>
        <c:noMultiLvlLbl val="0"/>
      </c:catAx>
      <c:valAx>
        <c:axId val="304158592"/>
        <c:scaling>
          <c:orientation val="minMax"/>
        </c:scaling>
        <c:delete val="0"/>
        <c:axPos val="l"/>
        <c:majorGridlines/>
        <c:numFmt formatCode="General" sourceLinked="1"/>
        <c:majorTickMark val="out"/>
        <c:minorTickMark val="none"/>
        <c:tickLblPos val="nextTo"/>
        <c:crossAx val="304157056"/>
        <c:crosses val="autoZero"/>
        <c:crossBetween val="between"/>
      </c:valAx>
    </c:plotArea>
    <c:legend>
      <c:legendPos val="r"/>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4207360"/>
        <c:axId val="304208896"/>
      </c:lineChart>
      <c:catAx>
        <c:axId val="304207360"/>
        <c:scaling>
          <c:orientation val="minMax"/>
        </c:scaling>
        <c:delete val="0"/>
        <c:axPos val="b"/>
        <c:numFmt formatCode="General" sourceLinked="1"/>
        <c:majorTickMark val="out"/>
        <c:minorTickMark val="none"/>
        <c:tickLblPos val="nextTo"/>
        <c:crossAx val="304208896"/>
        <c:crosses val="autoZero"/>
        <c:auto val="1"/>
        <c:lblAlgn val="ctr"/>
        <c:lblOffset val="100"/>
        <c:noMultiLvlLbl val="0"/>
      </c:catAx>
      <c:valAx>
        <c:axId val="304208896"/>
        <c:scaling>
          <c:orientation val="minMax"/>
        </c:scaling>
        <c:delete val="0"/>
        <c:axPos val="l"/>
        <c:majorGridlines/>
        <c:numFmt formatCode="General" sourceLinked="1"/>
        <c:majorTickMark val="out"/>
        <c:minorTickMark val="none"/>
        <c:tickLblPos val="nextTo"/>
        <c:crossAx val="304207360"/>
        <c:crosses val="autoZero"/>
        <c:crossBetween val="between"/>
      </c:valAx>
    </c:plotArea>
    <c:legend>
      <c:legendPos val="r"/>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9"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4216400"/>
            <a:ext cx="14148054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4912362"/>
            <a:ext cx="19392903"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1" y="6959601"/>
            <a:ext cx="19392903"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1" y="4912362"/>
            <a:ext cx="1940052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1" y="6959601"/>
            <a:ext cx="1940052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7238899" y="0"/>
            <a:ext cx="36652301" cy="21945600"/>
          </a:xfrm>
          <a:prstGeom prst="rect">
            <a:avLst/>
          </a:prstGeom>
          <a:gradFill flip="none" rotWithShape="1">
            <a:gsLst>
              <a:gs pos="0">
                <a:srgbClr val="8E0000">
                  <a:shade val="30000"/>
                  <a:satMod val="115000"/>
                </a:srgbClr>
              </a:gs>
              <a:gs pos="50000">
                <a:srgbClr val="8E0000">
                  <a:shade val="67500"/>
                  <a:satMod val="115000"/>
                </a:srgbClr>
              </a:gs>
              <a:gs pos="100000">
                <a:srgbClr val="8E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solidFill>
                <a:schemeClr val="bg1"/>
              </a:solidFill>
            </a:endParaRPr>
          </a:p>
        </p:txBody>
      </p:sp>
      <p:sp>
        <p:nvSpPr>
          <p:cNvPr id="35" name="TextBox 34"/>
          <p:cNvSpPr txBox="1"/>
          <p:nvPr/>
        </p:nvSpPr>
        <p:spPr>
          <a:xfrm>
            <a:off x="7453476" y="0"/>
            <a:ext cx="36346034" cy="3220654"/>
          </a:xfrm>
          <a:prstGeom prst="rect">
            <a:avLst/>
          </a:prstGeom>
          <a:solidFill>
            <a:schemeClr val="bg1"/>
          </a:solidFill>
        </p:spPr>
        <p:txBody>
          <a:bodyPr wrap="square" lIns="65306" tIns="32653" rIns="65306" bIns="32653" rtlCol="0">
            <a:spAutoFit/>
          </a:bodyPr>
          <a:lstStyle/>
          <a:p>
            <a:endParaRPr lang="en-US" sz="20500" b="1" i="1"/>
          </a:p>
        </p:txBody>
      </p:sp>
      <p:sp>
        <p:nvSpPr>
          <p:cNvPr id="37" name="TextBox 3"/>
          <p:cNvSpPr txBox="1">
            <a:spLocks noChangeArrowheads="1"/>
          </p:cNvSpPr>
          <p:nvPr/>
        </p:nvSpPr>
        <p:spPr bwMode="auto">
          <a:xfrm>
            <a:off x="7772399" y="275616"/>
            <a:ext cx="35533969" cy="182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5700" b="1" i="1">
                <a:latin typeface="+mj-lt"/>
              </a:rPr>
              <a:t>This is a Scientific Poster Template created by Graphicsland &amp; MakeSigns.com </a:t>
            </a:r>
          </a:p>
          <a:p>
            <a:pPr eaLnBrk="1">
              <a:defRPr/>
            </a:pPr>
            <a:r>
              <a:rPr lang="en-US" sz="5700" b="1" i="1">
                <a:latin typeface="+mj-lt"/>
              </a:rPr>
              <a:t>Your poster title would go on these lines</a:t>
            </a:r>
          </a:p>
        </p:txBody>
      </p:sp>
      <p:sp>
        <p:nvSpPr>
          <p:cNvPr id="38" name="TextBox 4"/>
          <p:cNvSpPr txBox="1">
            <a:spLocks noChangeArrowheads="1"/>
          </p:cNvSpPr>
          <p:nvPr/>
        </p:nvSpPr>
        <p:spPr bwMode="auto">
          <a:xfrm>
            <a:off x="7772400" y="1952899"/>
            <a:ext cx="35533967" cy="958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900">
                <a:latin typeface="+mj-lt"/>
              </a:rPr>
              <a:t>Author Name, RN</a:t>
            </a:r>
            <a:r>
              <a:rPr lang="en-US" sz="2900" baseline="30000">
                <a:latin typeface="+mj-lt"/>
              </a:rPr>
              <a:t>1</a:t>
            </a:r>
            <a:r>
              <a:rPr lang="en-US" sz="2900">
                <a:latin typeface="+mj-lt"/>
              </a:rPr>
              <a:t>; Author Name, Ph.D</a:t>
            </a:r>
            <a:r>
              <a:rPr lang="en-US" sz="2900" baseline="30000">
                <a:latin typeface="+mj-lt"/>
              </a:rPr>
              <a:t>2</a:t>
            </a:r>
            <a:r>
              <a:rPr lang="en-US" sz="2900">
                <a:latin typeface="+mj-lt"/>
              </a:rPr>
              <a:t>, Author Name, RN</a:t>
            </a:r>
            <a:r>
              <a:rPr lang="en-US" sz="2900" baseline="30000">
                <a:latin typeface="+mj-lt"/>
              </a:rPr>
              <a:t>2,3</a:t>
            </a:r>
            <a:r>
              <a:rPr lang="en-US" sz="2900">
                <a:latin typeface="+mj-lt"/>
              </a:rPr>
              <a:t>; Author Name, Ph.D</a:t>
            </a:r>
            <a:r>
              <a:rPr lang="en-US" sz="2900" baseline="30000">
                <a:latin typeface="+mj-lt"/>
              </a:rPr>
              <a:t>1,4</a:t>
            </a:r>
            <a:r>
              <a:rPr lang="en-US" sz="2900">
                <a:latin typeface="+mj-lt"/>
              </a:rPr>
              <a:t> </a:t>
            </a:r>
          </a:p>
          <a:p>
            <a:pPr eaLnBrk="1">
              <a:defRPr/>
            </a:pPr>
            <a:r>
              <a:rPr lang="en-US" sz="2900" baseline="30000">
                <a:latin typeface="+mj-lt"/>
              </a:rPr>
              <a:t>1</a:t>
            </a:r>
            <a:r>
              <a:rPr lang="en-US" sz="2900">
                <a:latin typeface="+mj-lt"/>
              </a:rPr>
              <a:t>Name of University, City, State; </a:t>
            </a:r>
            <a:r>
              <a:rPr lang="en-US" sz="2900" baseline="30000">
                <a:latin typeface="+mj-lt"/>
              </a:rPr>
              <a:t>2</a:t>
            </a:r>
            <a:r>
              <a:rPr lang="en-US" sz="2900">
                <a:latin typeface="+mj-lt"/>
              </a:rPr>
              <a:t>Name of Another  University, City, State; </a:t>
            </a:r>
            <a:r>
              <a:rPr lang="en-US" sz="2900" baseline="30000">
                <a:latin typeface="+mj-lt"/>
              </a:rPr>
              <a:t>3</a:t>
            </a:r>
            <a:r>
              <a:rPr lang="en-US" sz="2900">
                <a:latin typeface="+mj-lt"/>
              </a:rPr>
              <a:t>Name of University, City, State; </a:t>
            </a:r>
            <a:r>
              <a:rPr lang="en-US" sz="2900" baseline="30000">
                <a:latin typeface="+mj-lt"/>
              </a:rPr>
              <a:t>4</a:t>
            </a:r>
            <a:r>
              <a:rPr lang="en-US" sz="2900">
                <a:latin typeface="+mj-lt"/>
              </a:rPr>
              <a:t>Name of University, City, State; </a:t>
            </a:r>
          </a:p>
        </p:txBody>
      </p:sp>
      <p:sp>
        <p:nvSpPr>
          <p:cNvPr id="39" name="TextBox 49"/>
          <p:cNvSpPr txBox="1">
            <a:spLocks noChangeArrowheads="1"/>
          </p:cNvSpPr>
          <p:nvPr/>
        </p:nvSpPr>
        <p:spPr bwMode="auto">
          <a:xfrm>
            <a:off x="226382" y="5892678"/>
            <a:ext cx="6630905" cy="463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0" name="TextBox 50"/>
          <p:cNvSpPr txBox="1">
            <a:spLocks noChangeArrowheads="1"/>
          </p:cNvSpPr>
          <p:nvPr/>
        </p:nvSpPr>
        <p:spPr bwMode="auto">
          <a:xfrm>
            <a:off x="226382" y="11292859"/>
            <a:ext cx="6630905" cy="9206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a:t>
            </a:r>
          </a:p>
        </p:txBody>
      </p:sp>
      <p:sp>
        <p:nvSpPr>
          <p:cNvPr id="41" name="TextBox 51"/>
          <p:cNvSpPr txBox="1">
            <a:spLocks noChangeArrowheads="1"/>
          </p:cNvSpPr>
          <p:nvPr/>
        </p:nvSpPr>
        <p:spPr bwMode="auto">
          <a:xfrm>
            <a:off x="8015287" y="3860800"/>
            <a:ext cx="33586482" cy="89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List your information on these lines. Your text would go here. List your information on these lines. Your text would go here. List your information on these lines. </a:t>
            </a:r>
          </a:p>
          <a:p>
            <a:pPr eaLnBrk="1">
              <a:defRPr/>
            </a:pPr>
            <a:endParaRPr lang="en-US" sz="2700">
              <a:solidFill>
                <a:schemeClr val="bg1"/>
              </a:solidFill>
              <a:latin typeface="+mj-lt"/>
            </a:endParaRPr>
          </a:p>
        </p:txBody>
      </p:sp>
      <p:graphicFrame>
        <p:nvGraphicFramePr>
          <p:cNvPr id="42" name="Chart 57"/>
          <p:cNvGraphicFramePr>
            <a:graphicFrameLocks/>
          </p:cNvGraphicFramePr>
          <p:nvPr>
            <p:extLst>
              <p:ext uri="{D42A27DB-BD31-4B8C-83A1-F6EECF244321}">
                <p14:modId xmlns:p14="http://schemas.microsoft.com/office/powerpoint/2010/main" val="192664872"/>
              </p:ext>
            </p:extLst>
          </p:nvPr>
        </p:nvGraphicFramePr>
        <p:xfrm>
          <a:off x="20040600" y="8632877"/>
          <a:ext cx="10313518"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4" name="Chart 58"/>
          <p:cNvGraphicFramePr>
            <a:graphicFrameLocks/>
          </p:cNvGraphicFramePr>
          <p:nvPr>
            <p:extLst>
              <p:ext uri="{D42A27DB-BD31-4B8C-83A1-F6EECF244321}">
                <p14:modId xmlns:p14="http://schemas.microsoft.com/office/powerpoint/2010/main" val="2483322586"/>
              </p:ext>
            </p:extLst>
          </p:nvPr>
        </p:nvGraphicFramePr>
        <p:xfrm>
          <a:off x="20040600" y="12442877"/>
          <a:ext cx="10313518" cy="29897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3759857133"/>
              </p:ext>
            </p:extLst>
          </p:nvPr>
        </p:nvGraphicFramePr>
        <p:xfrm>
          <a:off x="7924800" y="5055056"/>
          <a:ext cx="11534775" cy="2194983"/>
        </p:xfrm>
        <a:graphic>
          <a:graphicData uri="http://schemas.openxmlformats.org/drawingml/2006/table">
            <a:tbl>
              <a:tblPr firstRow="1" bandRow="1">
                <a:tableStyleId>{E8034E78-7F5D-4C2E-B375-FC64B27BC917}</a:tableStyleId>
              </a:tblPr>
              <a:tblGrid>
                <a:gridCol w="3279495"/>
                <a:gridCol w="1891962"/>
                <a:gridCol w="2945984"/>
                <a:gridCol w="3417334"/>
              </a:tblGrid>
              <a:tr h="243887">
                <a:tc>
                  <a:txBody>
                    <a:bodyPr/>
                    <a:lstStyle/>
                    <a:p>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Pre-test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 </a:t>
                      </a:r>
                      <a:r>
                        <a:rPr lang="en-US" sz="1200" dirty="0" err="1" smtClean="0">
                          <a:solidFill>
                            <a:schemeClr val="tx1"/>
                          </a:solidFill>
                        </a:rPr>
                        <a:t>mo</a:t>
                      </a:r>
                      <a:r>
                        <a:rPr lang="en-US" sz="1200" dirty="0" smtClean="0">
                          <a:solidFill>
                            <a:schemeClr val="tx1"/>
                          </a:solidFill>
                        </a:rPr>
                        <a:t> Post-Test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12-mo Post-Test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Male</a:t>
                      </a:r>
                      <a:r>
                        <a:rPr lang="en-US" sz="1200" baseline="0" dirty="0" smtClean="0">
                          <a:solidFill>
                            <a:schemeClr val="tx1"/>
                          </a:solidFill>
                        </a:rPr>
                        <a:t> Patients</a:t>
                      </a:r>
                      <a:endParaRPr lang="en-US" sz="1200" dirty="0" smtClean="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Female Patients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39%</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Hypertension</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2.6%</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Snoring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11.35%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15.8%</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Medications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45.2%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40%</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Smoking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16.5%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14.5%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10.14%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Pregnancy</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Alcoholism</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36.47%</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11.6%</a:t>
                      </a:r>
                      <a:endParaRPr lang="en-US" sz="1200" dirty="0">
                        <a:solidFill>
                          <a:schemeClr val="tx1"/>
                        </a:solidFill>
                        <a:latin typeface="ITC Giovanni Std Book" pitchFamily="50" charset="0"/>
                      </a:endParaRPr>
                    </a:p>
                  </a:txBody>
                  <a:tcPr marL="68594" marR="68594" marT="30463" marB="30463"/>
                </a:tc>
              </a:tr>
            </a:tbl>
          </a:graphicData>
        </a:graphic>
      </p:graphicFrame>
      <p:sp>
        <p:nvSpPr>
          <p:cNvPr id="47" name="TextBox 46"/>
          <p:cNvSpPr txBox="1"/>
          <p:nvPr/>
        </p:nvSpPr>
        <p:spPr>
          <a:xfrm>
            <a:off x="8001000" y="4572000"/>
            <a:ext cx="10313518" cy="512220"/>
          </a:xfrm>
          <a:prstGeom prst="rect">
            <a:avLst/>
          </a:prstGeom>
          <a:noFill/>
          <a:effectLst>
            <a:outerShdw blurRad="127000" dist="38100" dir="2700000" algn="tl" rotWithShape="0">
              <a:schemeClr val="bg1">
                <a:alpha val="40000"/>
              </a:schemeClr>
            </a:outerShdw>
          </a:effectLst>
        </p:spPr>
        <p:txBody>
          <a:bodyPr wrap="square" lIns="65306" tIns="32653" rIns="65306" bIns="32653">
            <a:spAutoFit/>
          </a:bodyPr>
          <a:lstStyle/>
          <a:p>
            <a:pPr defTabSz="1421787">
              <a:defRPr/>
            </a:pPr>
            <a:r>
              <a:rPr lang="en-US" sz="2900" dirty="0">
                <a:solidFill>
                  <a:schemeClr val="bg1"/>
                </a:solidFill>
                <a:effectLst>
                  <a:outerShdw blurRad="76200" dist="63500" dir="2700000" algn="tl">
                    <a:schemeClr val="bg1">
                      <a:alpha val="28000"/>
                    </a:schemeClr>
                  </a:outerShdw>
                </a:effectLst>
                <a:latin typeface="+mj-lt"/>
                <a:cs typeface="Arial" pitchFamily="34" charset="0"/>
              </a:rPr>
              <a:t>Participants</a:t>
            </a:r>
          </a:p>
        </p:txBody>
      </p:sp>
      <p:sp>
        <p:nvSpPr>
          <p:cNvPr id="48" name="TextBox 47"/>
          <p:cNvSpPr txBox="1"/>
          <p:nvPr/>
        </p:nvSpPr>
        <p:spPr>
          <a:xfrm>
            <a:off x="226383" y="5286030"/>
            <a:ext cx="3243406" cy="666108"/>
          </a:xfrm>
          <a:prstGeom prst="rect">
            <a:avLst/>
          </a:prstGeom>
          <a:noFill/>
        </p:spPr>
        <p:txBody>
          <a:bodyPr wrap="square" lIns="65306" tIns="32653" rIns="65306" bIns="32653" rtlCol="0">
            <a:spAutoFit/>
          </a:bodyPr>
          <a:lstStyle/>
          <a:p>
            <a:r>
              <a:rPr lang="en-US" sz="3900" b="1" i="1"/>
              <a:t>ABSTRACT</a:t>
            </a:r>
          </a:p>
        </p:txBody>
      </p:sp>
      <p:sp>
        <p:nvSpPr>
          <p:cNvPr id="49" name="TextBox 48"/>
          <p:cNvSpPr txBox="1"/>
          <p:nvPr/>
        </p:nvSpPr>
        <p:spPr>
          <a:xfrm>
            <a:off x="226383" y="10677306"/>
            <a:ext cx="4856236" cy="666108"/>
          </a:xfrm>
          <a:prstGeom prst="rect">
            <a:avLst/>
          </a:prstGeom>
          <a:noFill/>
        </p:spPr>
        <p:txBody>
          <a:bodyPr wrap="square" lIns="65306" tIns="32653" rIns="65306" bIns="32653" rtlCol="0">
            <a:spAutoFit/>
          </a:bodyPr>
          <a:lstStyle/>
          <a:p>
            <a:r>
              <a:rPr lang="en-US" sz="3900" b="1" i="1"/>
              <a:t>INTRODUCTION</a:t>
            </a:r>
          </a:p>
        </p:txBody>
      </p:sp>
      <p:sp>
        <p:nvSpPr>
          <p:cNvPr id="50" name="TextBox 49"/>
          <p:cNvSpPr txBox="1"/>
          <p:nvPr/>
        </p:nvSpPr>
        <p:spPr>
          <a:xfrm>
            <a:off x="7453476" y="3327978"/>
            <a:ext cx="36346034" cy="500457"/>
          </a:xfrm>
          <a:prstGeom prst="rect">
            <a:avLst/>
          </a:prstGeom>
          <a:solidFill>
            <a:schemeClr val="bg1"/>
          </a:solidFill>
        </p:spPr>
        <p:txBody>
          <a:bodyPr wrap="square" lIns="65306" tIns="32653" rIns="65306" bIns="32653" rtlCol="0">
            <a:spAutoFit/>
          </a:bodyPr>
          <a:lstStyle/>
          <a:p>
            <a:endParaRPr lang="en-US" sz="3900" b="1" i="1"/>
          </a:p>
        </p:txBody>
      </p:sp>
      <p:sp>
        <p:nvSpPr>
          <p:cNvPr id="51" name="TextBox 50"/>
          <p:cNvSpPr txBox="1"/>
          <p:nvPr/>
        </p:nvSpPr>
        <p:spPr>
          <a:xfrm>
            <a:off x="7899533" y="3277908"/>
            <a:ext cx="7411067" cy="666108"/>
          </a:xfrm>
          <a:prstGeom prst="rect">
            <a:avLst/>
          </a:prstGeom>
          <a:noFill/>
        </p:spPr>
        <p:txBody>
          <a:bodyPr wrap="square" lIns="65306" tIns="32653" rIns="65306" bIns="32653" rtlCol="0">
            <a:spAutoFit/>
          </a:bodyPr>
          <a:lstStyle/>
          <a:p>
            <a:r>
              <a:rPr lang="en-US" sz="3900" b="1" i="1"/>
              <a:t>METHODS &amp; MATERIALS</a:t>
            </a:r>
          </a:p>
        </p:txBody>
      </p:sp>
      <p:sp>
        <p:nvSpPr>
          <p:cNvPr id="53" name="TextBox 52"/>
          <p:cNvSpPr txBox="1"/>
          <p:nvPr/>
        </p:nvSpPr>
        <p:spPr>
          <a:xfrm>
            <a:off x="7453476" y="8021616"/>
            <a:ext cx="36346036" cy="500457"/>
          </a:xfrm>
          <a:prstGeom prst="rect">
            <a:avLst/>
          </a:prstGeom>
          <a:solidFill>
            <a:schemeClr val="bg1"/>
          </a:solidFill>
        </p:spPr>
        <p:txBody>
          <a:bodyPr wrap="square" lIns="65306" tIns="32653" rIns="65306" bIns="32653" rtlCol="0">
            <a:spAutoFit/>
          </a:bodyPr>
          <a:lstStyle/>
          <a:p>
            <a:endParaRPr lang="en-US" sz="3900" b="1" i="1"/>
          </a:p>
        </p:txBody>
      </p:sp>
      <p:sp>
        <p:nvSpPr>
          <p:cNvPr id="54" name="TextBox 53"/>
          <p:cNvSpPr txBox="1"/>
          <p:nvPr/>
        </p:nvSpPr>
        <p:spPr>
          <a:xfrm>
            <a:off x="7899533" y="7971546"/>
            <a:ext cx="2661256" cy="666108"/>
          </a:xfrm>
          <a:prstGeom prst="rect">
            <a:avLst/>
          </a:prstGeom>
          <a:noFill/>
        </p:spPr>
        <p:txBody>
          <a:bodyPr wrap="square" lIns="65306" tIns="32653" rIns="65306" bIns="32653" rtlCol="0">
            <a:spAutoFit/>
          </a:bodyPr>
          <a:lstStyle/>
          <a:p>
            <a:r>
              <a:rPr lang="en-US" sz="3900" b="1" i="1"/>
              <a:t>RESULTS</a:t>
            </a:r>
          </a:p>
        </p:txBody>
      </p:sp>
      <p:sp>
        <p:nvSpPr>
          <p:cNvPr id="55" name="TextBox 54"/>
          <p:cNvSpPr txBox="1"/>
          <p:nvPr/>
        </p:nvSpPr>
        <p:spPr>
          <a:xfrm>
            <a:off x="8285808" y="8651022"/>
            <a:ext cx="10802939" cy="6298419"/>
          </a:xfrm>
          <a:prstGeom prst="rect">
            <a:avLst/>
          </a:prstGeom>
          <a:noFill/>
        </p:spPr>
        <p:txBody>
          <a:bodyPr wrap="square" lIns="65306" tIns="32653" rIns="65306" bIns="32653">
            <a:spAutoFit/>
          </a:bodyPr>
          <a:lstStyle/>
          <a:p>
            <a:pPr defTabSz="1421787">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List your information on these lines. </a:t>
            </a:r>
          </a:p>
          <a:p>
            <a:pPr defTabSz="1421787">
              <a:defRPr/>
            </a:pPr>
            <a:r>
              <a:rPr lang="en-US" sz="2700" dirty="0">
                <a:solidFill>
                  <a:schemeClr val="bg1"/>
                </a:solidFill>
                <a:latin typeface="+mj-lt"/>
                <a:cs typeface="Arial" pitchFamily="34" charset="0"/>
              </a:rPr>
              <a:t> </a:t>
            </a:r>
          </a:p>
          <a:p>
            <a:pPr>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solidFill>
                  <a:schemeClr val="bg1"/>
                </a:solidFill>
                <a:latin typeface="+mj-lt"/>
              </a:rPr>
              <a:t>Your text would go here. List your information on these lines. Your text would </a:t>
            </a:r>
            <a:r>
              <a:rPr lang="en-US" sz="2700">
                <a:solidFill>
                  <a:schemeClr val="bg1"/>
                </a:solidFill>
                <a:latin typeface="+mj-lt"/>
              </a:rPr>
              <a:t>go here</a:t>
            </a:r>
            <a:endParaRPr lang="en-US" sz="2700" dirty="0">
              <a:solidFill>
                <a:schemeClr val="bg1"/>
              </a:solidFill>
              <a:latin typeface="+mj-lt"/>
            </a:endParaRPr>
          </a:p>
        </p:txBody>
      </p:sp>
      <p:sp>
        <p:nvSpPr>
          <p:cNvPr id="56" name="TextBox 55"/>
          <p:cNvSpPr txBox="1"/>
          <p:nvPr/>
        </p:nvSpPr>
        <p:spPr>
          <a:xfrm>
            <a:off x="31318200" y="8651021"/>
            <a:ext cx="10802939" cy="6298419"/>
          </a:xfrm>
          <a:prstGeom prst="rect">
            <a:avLst/>
          </a:prstGeom>
          <a:noFill/>
        </p:spPr>
        <p:txBody>
          <a:bodyPr wrap="square" lIns="65306" tIns="32653" rIns="65306" bIns="32653">
            <a:spAutoFit/>
          </a:bodyPr>
          <a:lstStyle/>
          <a:p>
            <a:pPr defTabSz="1421787">
              <a:defRPr/>
            </a:pPr>
            <a:r>
              <a:rPr lang="en-US" sz="2700">
                <a:solidFill>
                  <a:schemeClr val="bg1"/>
                </a:solidFill>
                <a:latin typeface="+mj-lt"/>
                <a:cs typeface="Arial" pitchFamily="34" charset="0"/>
              </a:rPr>
              <a:t> </a:t>
            </a:r>
            <a:endParaRPr lang="en-US" sz="2700" dirty="0">
              <a:solidFill>
                <a:schemeClr val="bg1"/>
              </a:solidFill>
              <a:latin typeface="+mj-lt"/>
              <a:cs typeface="Arial" pitchFamily="34" charset="0"/>
            </a:endParaRPr>
          </a:p>
          <a:p>
            <a:pPr>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solidFill>
                  <a:schemeClr val="bg1"/>
                </a:solidFill>
                <a:latin typeface="+mj-lt"/>
              </a:rPr>
              <a:t>Your text would go here. List your information on these lines. Your text would go here</a:t>
            </a:r>
          </a:p>
          <a:p>
            <a:pPr>
              <a:defRPr/>
            </a:pPr>
            <a:endParaRPr lang="en-US" sz="2700" dirty="0">
              <a:solidFill>
                <a:schemeClr val="bg1"/>
              </a:solidFill>
              <a:latin typeface="+mj-lt"/>
            </a:endParaRPr>
          </a:p>
          <a:p>
            <a:pPr>
              <a:defRPr/>
            </a:pPr>
            <a:endParaRPr lang="en-US" sz="2700" dirty="0">
              <a:solidFill>
                <a:schemeClr val="bg1"/>
              </a:solidFill>
              <a:latin typeface="+mj-lt"/>
            </a:endParaRPr>
          </a:p>
          <a:p>
            <a:pPr>
              <a:defRPr/>
            </a:pPr>
            <a:r>
              <a:rPr lang="en-US" sz="2700" dirty="0">
                <a:solidFill>
                  <a:schemeClr val="bg1"/>
                </a:solidFill>
                <a:latin typeface="+mj-lt"/>
              </a:rPr>
              <a:t>Your text would go here. List your information on these lines. Your text would go here. List your information on these lines. </a:t>
            </a:r>
          </a:p>
          <a:p>
            <a:pPr>
              <a:defRPr/>
            </a:pPr>
            <a:r>
              <a:rPr lang="en-US" sz="2700" dirty="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a:t>
            </a:r>
            <a:r>
              <a:rPr lang="en-US" sz="2700">
                <a:solidFill>
                  <a:schemeClr val="bg1"/>
                </a:solidFill>
                <a:latin typeface="+mj-lt"/>
              </a:rPr>
              <a:t>. </a:t>
            </a:r>
            <a:endParaRPr lang="en-US" sz="2700" dirty="0">
              <a:solidFill>
                <a:schemeClr val="bg1"/>
              </a:solidFill>
              <a:latin typeface="+mj-lt"/>
              <a:cs typeface="Arial" pitchFamily="34" charset="0"/>
            </a:endParaRPr>
          </a:p>
        </p:txBody>
      </p:sp>
      <p:sp>
        <p:nvSpPr>
          <p:cNvPr id="57" name="TextBox 56"/>
          <p:cNvSpPr txBox="1"/>
          <p:nvPr/>
        </p:nvSpPr>
        <p:spPr>
          <a:xfrm>
            <a:off x="7453476" y="16487507"/>
            <a:ext cx="23213251" cy="500457"/>
          </a:xfrm>
          <a:prstGeom prst="rect">
            <a:avLst/>
          </a:prstGeom>
          <a:solidFill>
            <a:schemeClr val="bg1"/>
          </a:solidFill>
        </p:spPr>
        <p:txBody>
          <a:bodyPr wrap="square" lIns="65306" tIns="32653" rIns="65306" bIns="32653" rtlCol="0">
            <a:spAutoFit/>
          </a:bodyPr>
          <a:lstStyle/>
          <a:p>
            <a:endParaRPr lang="en-US" sz="3900" b="1" i="1"/>
          </a:p>
        </p:txBody>
      </p:sp>
      <p:sp>
        <p:nvSpPr>
          <p:cNvPr id="58" name="TextBox 57"/>
          <p:cNvSpPr txBox="1"/>
          <p:nvPr/>
        </p:nvSpPr>
        <p:spPr>
          <a:xfrm>
            <a:off x="7899532" y="16415365"/>
            <a:ext cx="4412737" cy="666108"/>
          </a:xfrm>
          <a:prstGeom prst="rect">
            <a:avLst/>
          </a:prstGeom>
          <a:noFill/>
        </p:spPr>
        <p:txBody>
          <a:bodyPr wrap="square" lIns="65306" tIns="32653" rIns="65306" bIns="32653" rtlCol="0">
            <a:spAutoFit/>
          </a:bodyPr>
          <a:lstStyle/>
          <a:p>
            <a:r>
              <a:rPr lang="en-US" sz="3900" b="1" i="1"/>
              <a:t>CONCLUSIONS</a:t>
            </a:r>
          </a:p>
        </p:txBody>
      </p:sp>
      <p:sp>
        <p:nvSpPr>
          <p:cNvPr id="59" name="TextBox 54"/>
          <p:cNvSpPr txBox="1">
            <a:spLocks noChangeArrowheads="1"/>
          </p:cNvSpPr>
          <p:nvPr/>
        </p:nvSpPr>
        <p:spPr bwMode="auto">
          <a:xfrm>
            <a:off x="8285810" y="17068800"/>
            <a:ext cx="10313517" cy="297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0" name="TextBox 54"/>
          <p:cNvSpPr txBox="1">
            <a:spLocks noChangeArrowheads="1"/>
          </p:cNvSpPr>
          <p:nvPr/>
        </p:nvSpPr>
        <p:spPr bwMode="auto">
          <a:xfrm>
            <a:off x="19735800" y="17068800"/>
            <a:ext cx="10313517" cy="297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1" name="TextBox 60"/>
          <p:cNvSpPr txBox="1"/>
          <p:nvPr/>
        </p:nvSpPr>
        <p:spPr>
          <a:xfrm>
            <a:off x="32110050" y="16492143"/>
            <a:ext cx="11699972" cy="500457"/>
          </a:xfrm>
          <a:prstGeom prst="rect">
            <a:avLst/>
          </a:prstGeom>
          <a:solidFill>
            <a:schemeClr val="bg1"/>
          </a:solidFill>
        </p:spPr>
        <p:txBody>
          <a:bodyPr wrap="square" lIns="65306" tIns="32653" rIns="65306" bIns="32653" rtlCol="0">
            <a:spAutoFit/>
          </a:bodyPr>
          <a:lstStyle/>
          <a:p>
            <a:endParaRPr lang="en-US" sz="3900" b="1" i="1"/>
          </a:p>
        </p:txBody>
      </p:sp>
      <p:sp>
        <p:nvSpPr>
          <p:cNvPr id="62" name="TextBox 61"/>
          <p:cNvSpPr txBox="1"/>
          <p:nvPr/>
        </p:nvSpPr>
        <p:spPr>
          <a:xfrm>
            <a:off x="32235541" y="16415365"/>
            <a:ext cx="3876349" cy="666108"/>
          </a:xfrm>
          <a:prstGeom prst="rect">
            <a:avLst/>
          </a:prstGeom>
          <a:noFill/>
        </p:spPr>
        <p:txBody>
          <a:bodyPr wrap="square" lIns="65306" tIns="32653" rIns="65306" bIns="32653" rtlCol="0">
            <a:spAutoFit/>
          </a:bodyPr>
          <a:lstStyle/>
          <a:p>
            <a:r>
              <a:rPr lang="en-US" sz="3900" b="1" i="1"/>
              <a:t>REFERENCES</a:t>
            </a:r>
          </a:p>
        </p:txBody>
      </p:sp>
      <p:sp>
        <p:nvSpPr>
          <p:cNvPr id="63" name="TextBox 54"/>
          <p:cNvSpPr txBox="1">
            <a:spLocks noChangeArrowheads="1"/>
          </p:cNvSpPr>
          <p:nvPr/>
        </p:nvSpPr>
        <p:spPr bwMode="auto">
          <a:xfrm>
            <a:off x="32089029" y="17068800"/>
            <a:ext cx="10313517" cy="2943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1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r>
              <a:rPr lang="en-US" sz="1700">
                <a:solidFill>
                  <a:schemeClr val="bg1"/>
                </a:solidFill>
              </a:rPr>
              <a:t>Your text would go here. List your information on these lines. Your text would go here. List your information on these lines. Your text would go here. List your information on these lines. Your text would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endParaRPr lang="en-US" sz="1700">
              <a:solidFill>
                <a:schemeClr val="bg1"/>
              </a:solidFill>
              <a:latin typeface="+mj-lt"/>
            </a:endParaRPr>
          </a:p>
        </p:txBody>
      </p:sp>
      <p:sp>
        <p:nvSpPr>
          <p:cNvPr id="64" name="TextBox 50"/>
          <p:cNvSpPr txBox="1">
            <a:spLocks noChangeArrowheads="1"/>
          </p:cNvSpPr>
          <p:nvPr/>
        </p:nvSpPr>
        <p:spPr bwMode="auto">
          <a:xfrm>
            <a:off x="226382" y="21351109"/>
            <a:ext cx="10315217" cy="41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300">
                <a:latin typeface="+mj-lt"/>
              </a:rPr>
              <a:t>Contact </a:t>
            </a:r>
          </a:p>
        </p:txBody>
      </p:sp>
      <p:sp>
        <p:nvSpPr>
          <p:cNvPr id="65" name="TextBox 64"/>
          <p:cNvSpPr txBox="1"/>
          <p:nvPr/>
        </p:nvSpPr>
        <p:spPr>
          <a:xfrm>
            <a:off x="226383" y="20846574"/>
            <a:ext cx="6174012" cy="666108"/>
          </a:xfrm>
          <a:prstGeom prst="rect">
            <a:avLst/>
          </a:prstGeom>
          <a:noFill/>
        </p:spPr>
        <p:txBody>
          <a:bodyPr wrap="square" lIns="65306" tIns="32653" rIns="65306" bIns="32653" rtlCol="0">
            <a:spAutoFit/>
          </a:bodyPr>
          <a:lstStyle/>
          <a:p>
            <a:r>
              <a:rPr lang="en-US" sz="3900" b="1" i="1"/>
              <a:t>Contact Information</a:t>
            </a:r>
          </a:p>
        </p:txBody>
      </p:sp>
      <p:pic>
        <p:nvPicPr>
          <p:cNvPr id="66" name="Picture 9" descr="W:\Templates\Test Templates\Scientific Posters\Association for Pelvic Organ Prolapse Support\APOPS new logo jpg.jpg"/>
          <p:cNvPicPr>
            <a:picLocks noChangeAspect="1" noChangeArrowheads="1"/>
          </p:cNvPicPr>
          <p:nvPr/>
        </p:nvPicPr>
        <p:blipFill rotWithShape="1">
          <a:blip r:embed="rId4">
            <a:extLst>
              <a:ext uri="{28A0092B-C50C-407E-A947-70E740481C1C}">
                <a14:useLocalDpi xmlns:a14="http://schemas.microsoft.com/office/drawing/2010/main" val="0"/>
              </a:ext>
            </a:extLst>
          </a:blip>
          <a:srcRect l="8666" t="8317" r="7902" b="11107"/>
          <a:stretch/>
        </p:blipFill>
        <p:spPr bwMode="auto">
          <a:xfrm>
            <a:off x="396493" y="155319"/>
            <a:ext cx="6460794" cy="4991798"/>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54"/>
          <p:cNvSpPr txBox="1">
            <a:spLocks noChangeArrowheads="1"/>
          </p:cNvSpPr>
          <p:nvPr/>
        </p:nvSpPr>
        <p:spPr bwMode="auto">
          <a:xfrm>
            <a:off x="20112920" y="4680365"/>
            <a:ext cx="10313517" cy="297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8" name="TextBox 54"/>
          <p:cNvSpPr txBox="1">
            <a:spLocks noChangeArrowheads="1"/>
          </p:cNvSpPr>
          <p:nvPr/>
        </p:nvSpPr>
        <p:spPr bwMode="auto">
          <a:xfrm>
            <a:off x="31562910" y="4680365"/>
            <a:ext cx="10313517" cy="297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3" name="Text Box 48"/>
          <p:cNvSpPr txBox="1">
            <a:spLocks noChangeArrowheads="1"/>
          </p:cNvSpPr>
          <p:nvPr/>
        </p:nvSpPr>
        <p:spPr bwMode="auto">
          <a:xfrm>
            <a:off x="10806113" y="5794436"/>
            <a:ext cx="22278975" cy="1098762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600" dirty="0"/>
              <a:t>This scientific poster complements of MakeSigns.com</a:t>
            </a:r>
          </a:p>
          <a:p>
            <a:pPr eaLnBrk="1" hangingPunct="1"/>
            <a:r>
              <a:rPr lang="en-US" altLang="ja-JP" sz="3600" dirty="0"/>
              <a:t> </a:t>
            </a:r>
          </a:p>
          <a:p>
            <a:pPr eaLnBrk="1" hangingPunct="1"/>
            <a:r>
              <a:rPr lang="en-US" altLang="ja-JP" sz="3600" dirty="0"/>
              <a:t>If you opened this file directly from a web browser, you’ll want to save it to your computer before adding your poster information.</a:t>
            </a:r>
            <a:br>
              <a:rPr lang="en-US" altLang="ja-JP" sz="3600" dirty="0"/>
            </a:br>
            <a:endParaRPr lang="en-US" altLang="ja-JP" sz="3600" dirty="0"/>
          </a:p>
          <a:p>
            <a:pPr eaLnBrk="1" hangingPunct="1"/>
            <a:r>
              <a:rPr lang="en-US" altLang="ja-JP" sz="3600" dirty="0"/>
              <a:t>This template has a page size </a:t>
            </a:r>
            <a:r>
              <a:rPr lang="en-US" altLang="ja-JP" sz="3600"/>
              <a:t>of </a:t>
            </a:r>
            <a:r>
              <a:rPr lang="en-US" altLang="ja-JP" sz="3600" b="1" smtClean="0"/>
              <a:t>24</a:t>
            </a:r>
            <a:r>
              <a:rPr lang="en-US" altLang="ja-JP" sz="3600" b="1" smtClean="0"/>
              <a:t>”x 48”</a:t>
            </a:r>
            <a:r>
              <a:rPr lang="en-US" altLang="ja-JP" sz="3600" smtClean="0"/>
              <a:t>. </a:t>
            </a:r>
            <a:r>
              <a:rPr lang="en-US" altLang="ja-JP" sz="3600" dirty="0"/>
              <a:t>When uploaded at MakeSigns.com, this template can be used to order posters in the following sizes</a:t>
            </a:r>
            <a:r>
              <a:rPr lang="en-US" altLang="ja-JP" sz="3600"/>
              <a:t>: </a:t>
            </a:r>
            <a:r>
              <a:rPr lang="en-US" altLang="ja-JP" sz="3600" b="1" smtClean="0"/>
              <a:t>24</a:t>
            </a:r>
            <a:r>
              <a:rPr lang="en-US" altLang="ja-JP" sz="3600" b="1" smtClean="0"/>
              <a:t>”x 48”, 36”x 72”, 42”x 84”, 21” x 42” and 18” </a:t>
            </a:r>
            <a:r>
              <a:rPr lang="en-US" altLang="ja-JP" sz="3600" b="1"/>
              <a:t>x </a:t>
            </a:r>
            <a:r>
              <a:rPr lang="en-US" altLang="ja-JP" sz="3600" b="1" smtClean="0"/>
              <a:t>36”.</a:t>
            </a:r>
          </a:p>
          <a:p>
            <a:pPr eaLnBrk="1" hangingPunct="1"/>
            <a:endParaRPr lang="en-US" altLang="ja-JP" sz="3600" dirty="0"/>
          </a:p>
          <a:p>
            <a:pPr eaLnBrk="1" hangingPunct="1"/>
            <a:r>
              <a:rPr lang="en-US" altLang="ja-JP" sz="3600" dirty="0"/>
              <a:t>We recommend that you avoid changing the page size of the template. Please keep in mind, if you do change the page size it will alter the available print sizes listed above.</a:t>
            </a:r>
          </a:p>
          <a:p>
            <a:pPr eaLnBrk="1" hangingPunct="1"/>
            <a:r>
              <a:rPr lang="en-US" altLang="ja-JP" sz="3600" dirty="0"/>
              <a:t>Any changes to the template size should be done before entering your information.</a:t>
            </a:r>
          </a:p>
          <a:p>
            <a:pPr eaLnBrk="1" hangingPunct="1"/>
            <a:r>
              <a:rPr lang="en-US" altLang="ja-JP" sz="3600" dirty="0"/>
              <a:t>If you have any questions about </a:t>
            </a:r>
            <a:r>
              <a:rPr lang="en-US" altLang="ja-JP" sz="3600" dirty="0">
                <a:hlinkClick r:id="rId5"/>
              </a:rPr>
              <a:t>creating a scientific poster</a:t>
            </a:r>
            <a:r>
              <a:rPr lang="en-US" altLang="ja-JP" sz="3600" dirty="0"/>
              <a:t>, visit MakeSigns.com or email us at </a:t>
            </a:r>
            <a:r>
              <a:rPr lang="en-US" altLang="ja-JP" sz="3600" dirty="0">
                <a:hlinkClick r:id="rId6"/>
              </a:rPr>
              <a:t>support@graphicsland.com</a:t>
            </a:r>
            <a:r>
              <a:rPr lang="en-US" altLang="ja-JP" sz="3600" dirty="0"/>
              <a:t> </a:t>
            </a:r>
          </a:p>
          <a:p>
            <a:pPr eaLnBrk="1" hangingPunct="1"/>
            <a:endParaRPr lang="en-US" altLang="ja-JP" sz="3600" dirty="0"/>
          </a:p>
          <a:p>
            <a:pPr eaLnBrk="1" hangingPunct="1"/>
            <a:r>
              <a:rPr lang="en-US" altLang="ja-JP" sz="3600" dirty="0"/>
              <a:t>We offer these research poster templates free of charge to help you create and design a poster presentation with ease.</a:t>
            </a:r>
          </a:p>
          <a:p>
            <a:pPr eaLnBrk="1" hangingPunct="1"/>
            <a:endParaRPr lang="en-US" altLang="ja-JP" sz="3600" dirty="0"/>
          </a:p>
          <a:p>
            <a:pPr eaLnBrk="1" hangingPunct="1"/>
            <a:r>
              <a:rPr lang="en-US" altLang="ja-JP" sz="3600" b="1" dirty="0">
                <a:solidFill>
                  <a:srgbClr val="FF0000"/>
                </a:solidFill>
              </a:rPr>
              <a:t>TO DELETE THIS BOX, CLICK ON THE RED BORDER AND PRESS THE DELETE KEY ON YOUR KEYBOARD.</a:t>
            </a:r>
          </a:p>
          <a:p>
            <a:pPr algn="r" eaLnBrk="1" hangingPunct="1"/>
            <a:r>
              <a:rPr lang="en-US" altLang="ja-JP" sz="2000" dirty="0"/>
              <a:t>©</a:t>
            </a:r>
            <a:r>
              <a:rPr lang="en-US" altLang="ja-JP" sz="2000" dirty="0" smtClean="0"/>
              <a:t>2014 </a:t>
            </a:r>
            <a:r>
              <a:rPr lang="en-US" altLang="ja-JP" sz="2000" dirty="0" err="1"/>
              <a:t>Graphicsland</a:t>
            </a:r>
            <a:endParaRPr lang="en-US" altLang="en-US" sz="2000" dirty="0"/>
          </a:p>
        </p:txBody>
      </p:sp>
    </p:spTree>
    <p:extLst>
      <p:ext uri="{BB962C8B-B14F-4D97-AF65-F5344CB8AC3E}">
        <p14:creationId xmlns:p14="http://schemas.microsoft.com/office/powerpoint/2010/main" val="353980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1501</Words>
  <Application>Microsoft Office PowerPoint</Application>
  <PresentationFormat>Custom</PresentationFormat>
  <Paragraphs>83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19</cp:revision>
  <dcterms:created xsi:type="dcterms:W3CDTF">2014-07-01T16:30:38Z</dcterms:created>
  <dcterms:modified xsi:type="dcterms:W3CDTF">2014-07-03T13:39:09Z</dcterms:modified>
</cp:coreProperties>
</file>